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62B893-A654-4ACC-B0D2-E2FF8A6DB2D4}" type="datetimeFigureOut">
              <a:rPr lang="tr-TR" smtClean="0"/>
              <a:t>7.04.2023</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0A24C-F1FD-42CE-BB66-07B2B79120CF}" type="slidenum">
              <a:rPr lang="tr-TR" smtClean="0"/>
              <a:t>‹#›</a:t>
            </a:fld>
            <a:endParaRPr lang="tr-TR"/>
          </a:p>
        </p:txBody>
      </p:sp>
    </p:spTree>
    <p:extLst>
      <p:ext uri="{BB962C8B-B14F-4D97-AF65-F5344CB8AC3E}">
        <p14:creationId xmlns:p14="http://schemas.microsoft.com/office/powerpoint/2010/main" val="225418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a:defRPr/>
            </a:pPr>
            <a:fld id="{460DBBD1-181E-744E-89E7-45F0EE4D9123}" type="slidenum">
              <a:rPr lang="en-US" smtClean="0"/>
              <a:pPr>
                <a:defRPr/>
              </a:pPr>
              <a:t>5</a:t>
            </a:fld>
            <a:endParaRPr lang="en-US"/>
          </a:p>
        </p:txBody>
      </p:sp>
    </p:spTree>
    <p:extLst>
      <p:ext uri="{BB962C8B-B14F-4D97-AF65-F5344CB8AC3E}">
        <p14:creationId xmlns:p14="http://schemas.microsoft.com/office/powerpoint/2010/main" val="841866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EC1A5FE5-9535-4BC4-B477-7FA8D365F96A}" type="datetimeFigureOut">
              <a:rPr lang="tr-TR" smtClean="0"/>
              <a:t>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2156931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C1A5FE5-9535-4BC4-B477-7FA8D365F96A}" type="datetimeFigureOut">
              <a:rPr lang="tr-TR" smtClean="0"/>
              <a:t>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916879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C1A5FE5-9535-4BC4-B477-7FA8D365F96A}" type="datetimeFigureOut">
              <a:rPr lang="tr-TR" smtClean="0"/>
              <a:t>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830143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C1A5FE5-9535-4BC4-B477-7FA8D365F96A}" type="datetimeFigureOut">
              <a:rPr lang="tr-TR" smtClean="0"/>
              <a:t>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135403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EC1A5FE5-9535-4BC4-B477-7FA8D365F96A}" type="datetimeFigureOut">
              <a:rPr lang="tr-TR" smtClean="0"/>
              <a:t>7.04.2023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3803530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EC1A5FE5-9535-4BC4-B477-7FA8D365F96A}" type="datetimeFigureOut">
              <a:rPr lang="tr-TR" smtClean="0"/>
              <a:t>7.04.2023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48372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EC1A5FE5-9535-4BC4-B477-7FA8D365F96A}" type="datetimeFigureOut">
              <a:rPr lang="tr-TR" smtClean="0"/>
              <a:t>7.04.2023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269672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EC1A5FE5-9535-4BC4-B477-7FA8D365F96A}" type="datetimeFigureOut">
              <a:rPr lang="tr-TR" smtClean="0"/>
              <a:t>7.04.2023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30174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C1A5FE5-9535-4BC4-B477-7FA8D365F96A}" type="datetimeFigureOut">
              <a:rPr lang="tr-TR" smtClean="0"/>
              <a:t>7.04.2023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4280056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EC1A5FE5-9535-4BC4-B477-7FA8D365F96A}" type="datetimeFigureOut">
              <a:rPr lang="tr-TR" smtClean="0"/>
              <a:t>7.04.2023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3116718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EC1A5FE5-9535-4BC4-B477-7FA8D365F96A}" type="datetimeFigureOut">
              <a:rPr lang="tr-TR" smtClean="0"/>
              <a:t>7.04.2023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A3D12BA-EDCD-43A4-B8C3-CB1E4CFF6057}" type="slidenum">
              <a:rPr lang="tr-TR" smtClean="0"/>
              <a:t>‹#›</a:t>
            </a:fld>
            <a:endParaRPr lang="tr-TR"/>
          </a:p>
        </p:txBody>
      </p:sp>
    </p:spTree>
    <p:extLst>
      <p:ext uri="{BB962C8B-B14F-4D97-AF65-F5344CB8AC3E}">
        <p14:creationId xmlns:p14="http://schemas.microsoft.com/office/powerpoint/2010/main" val="3178665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1A5FE5-9535-4BC4-B477-7FA8D365F96A}" type="datetimeFigureOut">
              <a:rPr lang="tr-TR" smtClean="0"/>
              <a:t>7.04.2023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D12BA-EDCD-43A4-B8C3-CB1E4CFF6057}" type="slidenum">
              <a:rPr lang="tr-TR" smtClean="0"/>
              <a:t>‹#›</a:t>
            </a:fld>
            <a:endParaRPr lang="tr-TR"/>
          </a:p>
        </p:txBody>
      </p:sp>
    </p:spTree>
    <p:extLst>
      <p:ext uri="{BB962C8B-B14F-4D97-AF65-F5344CB8AC3E}">
        <p14:creationId xmlns:p14="http://schemas.microsoft.com/office/powerpoint/2010/main" val="3235832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spc="-5" dirty="0">
                <a:latin typeface="Times New Roman"/>
                <a:cs typeface="Times New Roman"/>
              </a:rPr>
              <a:t>Gereksinim </a:t>
            </a:r>
            <a:r>
              <a:rPr lang="tr-TR" spc="-5" dirty="0" smtClean="0">
                <a:latin typeface="Times New Roman"/>
                <a:cs typeface="Times New Roman"/>
              </a:rPr>
              <a:t>Mühendisliği-1</a:t>
            </a:r>
            <a:endParaRPr lang="tr-TR" dirty="0"/>
          </a:p>
        </p:txBody>
      </p:sp>
    </p:spTree>
    <p:extLst>
      <p:ext uri="{BB962C8B-B14F-4D97-AF65-F5344CB8AC3E}">
        <p14:creationId xmlns:p14="http://schemas.microsoft.com/office/powerpoint/2010/main" val="252549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tr-TR" sz="3200" b="1" dirty="0" smtClean="0">
                <a:solidFill>
                  <a:srgbClr val="000000"/>
                </a:solidFill>
                <a:latin typeface="Times New Roman" panose="02020603050405020304" pitchFamily="18" charset="0"/>
              </a:rPr>
              <a:t>Fonksiyonel </a:t>
            </a:r>
            <a:r>
              <a:rPr lang="tr-TR" sz="3200" b="1" dirty="0">
                <a:solidFill>
                  <a:srgbClr val="000000"/>
                </a:solidFill>
                <a:latin typeface="Times New Roman" panose="02020603050405020304" pitchFamily="18" charset="0"/>
              </a:rPr>
              <a:t>Gereksinimler</a:t>
            </a:r>
          </a:p>
        </p:txBody>
      </p:sp>
      <p:sp>
        <p:nvSpPr>
          <p:cNvPr id="39939" name="Rectangle 3"/>
          <p:cNvSpPr>
            <a:spLocks noGrp="1" noChangeArrowheads="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İşlevselliği veya sistem hizmetlerini açıklayın.</a:t>
            </a:r>
          </a:p>
          <a:p>
            <a:pPr algn="just">
              <a:buFont typeface="Arial" panose="020B0604020202020204" pitchFamily="34" charset="0"/>
              <a:buChar char="•"/>
            </a:pPr>
            <a:r>
              <a:rPr lang="tr-TR" dirty="0">
                <a:solidFill>
                  <a:srgbClr val="000000"/>
                </a:solidFill>
                <a:latin typeface="Times New Roman" panose="02020603050405020304" pitchFamily="18" charset="0"/>
              </a:rPr>
              <a:t>Yazılımın türüne, beklenen kullanıcılara ve yazılımın kullanıldığı sistem türüne bağlıdır.</a:t>
            </a:r>
          </a:p>
          <a:p>
            <a:pPr algn="just">
              <a:buFont typeface="Arial" panose="020B0604020202020204" pitchFamily="34" charset="0"/>
              <a:buChar char="•"/>
            </a:pPr>
            <a:r>
              <a:rPr lang="tr-TR" dirty="0">
                <a:solidFill>
                  <a:srgbClr val="000000"/>
                </a:solidFill>
                <a:latin typeface="Times New Roman" panose="02020603050405020304" pitchFamily="18" charset="0"/>
              </a:rPr>
              <a:t>İşlevsel kullanıcı gereksinimleri, sistemin ne yapması gerektiğine dair üst düzey ifadeler olabilir.</a:t>
            </a:r>
          </a:p>
          <a:p>
            <a:pPr algn="just">
              <a:buFont typeface="Arial" panose="020B0604020202020204" pitchFamily="34" charset="0"/>
              <a:buChar char="•"/>
            </a:pPr>
            <a:r>
              <a:rPr lang="tr-TR" dirty="0">
                <a:solidFill>
                  <a:srgbClr val="000000"/>
                </a:solidFill>
                <a:latin typeface="Times New Roman" panose="02020603050405020304" pitchFamily="18" charset="0"/>
              </a:rPr>
              <a:t>İşlevsel sistem gereksinimleri, sistem hizmetlerini ayrıntılı olarak tanımlamalıdır.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10</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1402108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tr-TR" sz="3200" dirty="0">
                <a:solidFill>
                  <a:srgbClr val="000000"/>
                </a:solidFill>
                <a:latin typeface="Times New Roman" panose="02020603050405020304" pitchFamily="18" charset="0"/>
              </a:rPr>
              <a:t>Akıl Sağlığı Hasta Yönetim Sistemi </a:t>
            </a:r>
            <a:br>
              <a:rPr lang="tr-TR" sz="3200" dirty="0">
                <a:solidFill>
                  <a:srgbClr val="000000"/>
                </a:solidFill>
                <a:latin typeface="Times New Roman" panose="02020603050405020304" pitchFamily="18" charset="0"/>
              </a:rPr>
            </a:br>
            <a:r>
              <a:rPr lang="tr-TR" sz="3200" dirty="0">
                <a:solidFill>
                  <a:srgbClr val="000000"/>
                </a:solidFill>
                <a:latin typeface="Times New Roman" panose="02020603050405020304" pitchFamily="18" charset="0"/>
              </a:rPr>
              <a:t>(AS-HYS) İ</a:t>
            </a:r>
            <a:r>
              <a:rPr lang="tr-TR" sz="3200" b="1" dirty="0">
                <a:solidFill>
                  <a:srgbClr val="000000"/>
                </a:solidFill>
                <a:latin typeface="Times New Roman" panose="02020603050405020304" pitchFamily="18" charset="0"/>
              </a:rPr>
              <a:t>çin Fonksiyonel</a:t>
            </a:r>
            <a:r>
              <a:rPr lang="tr-TR" sz="3200" b="1" dirty="0" smtClean="0">
                <a:solidFill>
                  <a:srgbClr val="000000"/>
                </a:solidFill>
                <a:latin typeface="Times New Roman" panose="02020603050405020304" pitchFamily="18" charset="0"/>
              </a:rPr>
              <a:t> </a:t>
            </a:r>
            <a:r>
              <a:rPr lang="tr-TR" sz="3200" b="1" dirty="0">
                <a:solidFill>
                  <a:srgbClr val="000000"/>
                </a:solidFill>
                <a:latin typeface="Times New Roman" panose="02020603050405020304" pitchFamily="18" charset="0"/>
              </a:rPr>
              <a:t>Gereksinimler</a:t>
            </a:r>
          </a:p>
        </p:txBody>
      </p:sp>
      <p:sp>
        <p:nvSpPr>
          <p:cNvPr id="77827" name="Rectangle 3"/>
          <p:cNvSpPr>
            <a:spLocks noGrp="1" noChangeArrowheads="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Bir kullanıcı, tüm klinikler için randevu listelerini arayabilecektir.</a:t>
            </a:r>
          </a:p>
          <a:p>
            <a:pPr algn="just">
              <a:buFont typeface="Arial" panose="020B0604020202020204" pitchFamily="34" charset="0"/>
              <a:buChar char="•"/>
            </a:pPr>
            <a:r>
              <a:rPr lang="tr-TR" dirty="0">
                <a:solidFill>
                  <a:srgbClr val="000000"/>
                </a:solidFill>
                <a:latin typeface="Times New Roman" panose="02020603050405020304" pitchFamily="18" charset="0"/>
              </a:rPr>
              <a:t>Sistem, her klinik için her gün, o gün randevulara gelmesi beklenen hastaların bir listesini oluşturacaktır.</a:t>
            </a:r>
          </a:p>
          <a:p>
            <a:pPr algn="just">
              <a:buFont typeface="Arial" panose="020B0604020202020204" pitchFamily="34" charset="0"/>
              <a:buChar char="•"/>
            </a:pPr>
            <a:r>
              <a:rPr lang="tr-TR" dirty="0">
                <a:solidFill>
                  <a:srgbClr val="000000"/>
                </a:solidFill>
                <a:latin typeface="Times New Roman" panose="02020603050405020304" pitchFamily="18" charset="0"/>
              </a:rPr>
              <a:t>Sistemi kullanan her personel, 8 basamaklı çalışan numarasıyla benzersiz bir şekilde tanımlanacaktır.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246012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Gereksinimler Tutarsızlığı</a:t>
            </a:r>
          </a:p>
        </p:txBody>
      </p:sp>
      <p:sp>
        <p:nvSpPr>
          <p:cNvPr id="41987" name="Rectangle 3"/>
          <p:cNvSpPr>
            <a:spLocks noGrp="1" noChangeArrowheads="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Gereksinimler tam olarak belirtilmediğinde sorunlar ortaya çıkar.</a:t>
            </a:r>
          </a:p>
          <a:p>
            <a:pPr algn="just">
              <a:buFont typeface="Arial" panose="020B0604020202020204" pitchFamily="34" charset="0"/>
              <a:buChar char="•"/>
            </a:pPr>
            <a:r>
              <a:rPr lang="tr-TR" dirty="0">
                <a:solidFill>
                  <a:srgbClr val="000000"/>
                </a:solidFill>
                <a:latin typeface="Times New Roman" panose="02020603050405020304" pitchFamily="18" charset="0"/>
              </a:rPr>
              <a:t>Belirsiz gereksinimler, geliştiriciler ve kullanıcılar tarafından farklı şekillerde yorumlanabilir.</a:t>
            </a:r>
          </a:p>
          <a:p>
            <a:pPr algn="just">
              <a:buFont typeface="Arial" panose="020B0604020202020204" pitchFamily="34" charset="0"/>
              <a:buChar char="•"/>
            </a:pPr>
            <a:r>
              <a:rPr lang="tr-TR" dirty="0">
                <a:solidFill>
                  <a:srgbClr val="000000"/>
                </a:solidFill>
                <a:latin typeface="Times New Roman" panose="02020603050405020304" pitchFamily="18" charset="0"/>
              </a:rPr>
              <a:t>1. gereksinimdeki 'arama' terimini düşünün</a:t>
            </a:r>
          </a:p>
          <a:p>
            <a:pPr marL="742950" lvl="1" indent="-285750" algn="just"/>
            <a:r>
              <a:rPr lang="tr-TR" dirty="0">
                <a:solidFill>
                  <a:srgbClr val="000000"/>
                </a:solidFill>
                <a:latin typeface="Times New Roman" panose="02020603050405020304" pitchFamily="18" charset="0"/>
              </a:rPr>
              <a:t>Kullanıcı niyeti - tüm kliniklerdeki tüm randevularda bir hasta adı arayın;</a:t>
            </a:r>
          </a:p>
          <a:p>
            <a:pPr marL="742950" lvl="1" indent="-285750" algn="just"/>
            <a:r>
              <a:rPr lang="tr-TR" dirty="0">
                <a:solidFill>
                  <a:srgbClr val="000000"/>
                </a:solidFill>
                <a:latin typeface="Times New Roman" panose="02020603050405020304" pitchFamily="18" charset="0"/>
              </a:rPr>
              <a:t>Geliştirici yorumu - bireysel bir klinikte bir hasta adı arayın. Kullanıcı kliniği seçer ve ardından arar.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12</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503354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Gereksinimlerin Eksiksizliği Ve Tutarlılığı</a:t>
            </a:r>
          </a:p>
        </p:txBody>
      </p:sp>
      <p:sp>
        <p:nvSpPr>
          <p:cNvPr id="43011" name="Rectangle 3"/>
          <p:cNvSpPr>
            <a:spLocks noGrp="1" noChangeArrowheads="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Prensip olarak, gereksinimler hem eksiksiz hem de tutarlı olmalıdır.</a:t>
            </a:r>
          </a:p>
          <a:p>
            <a:pPr algn="just">
              <a:buFont typeface="Arial" panose="020B0604020202020204" pitchFamily="34" charset="0"/>
              <a:buChar char="•"/>
            </a:pPr>
            <a:r>
              <a:rPr lang="tr-TR" dirty="0" err="1">
                <a:solidFill>
                  <a:srgbClr val="000000"/>
                </a:solidFill>
                <a:latin typeface="Times New Roman" panose="02020603050405020304" pitchFamily="18" charset="0"/>
              </a:rPr>
              <a:t>Tamamlayınızs</a:t>
            </a:r>
            <a:endParaRPr lang="tr-TR" dirty="0">
              <a:solidFill>
                <a:srgbClr val="000000"/>
              </a:solidFill>
              <a:latin typeface="Times New Roman" panose="02020603050405020304" pitchFamily="18" charset="0"/>
            </a:endParaRPr>
          </a:p>
          <a:p>
            <a:pPr marL="742950" lvl="1" indent="-285750" algn="just"/>
            <a:r>
              <a:rPr lang="tr-TR" dirty="0">
                <a:solidFill>
                  <a:srgbClr val="000000"/>
                </a:solidFill>
                <a:latin typeface="Times New Roman" panose="02020603050405020304" pitchFamily="18" charset="0"/>
              </a:rPr>
              <a:t>Gerekli tüm </a:t>
            </a:r>
            <a:r>
              <a:rPr lang="en-US" dirty="0" err="1">
                <a:solidFill>
                  <a:srgbClr val="000000"/>
                </a:solidFill>
                <a:latin typeface="Times New Roman" panose="02020603050405020304" pitchFamily="18" charset="0"/>
              </a:rPr>
              <a:t>işlevlerin</a:t>
            </a:r>
            <a:r>
              <a:rPr lang="tr-TR" dirty="0">
                <a:solidFill>
                  <a:srgbClr val="000000"/>
                </a:solidFill>
                <a:latin typeface="Times New Roman" panose="02020603050405020304" pitchFamily="18" charset="0"/>
              </a:rPr>
              <a:t> açıklamalarını içermelidir.</a:t>
            </a:r>
          </a:p>
          <a:p>
            <a:pPr algn="just">
              <a:buFont typeface="Arial" panose="020B0604020202020204" pitchFamily="34" charset="0"/>
              <a:buChar char="•"/>
            </a:pPr>
            <a:r>
              <a:rPr lang="tr-TR" dirty="0">
                <a:solidFill>
                  <a:srgbClr val="000000"/>
                </a:solidFill>
                <a:latin typeface="Times New Roman" panose="02020603050405020304" pitchFamily="18" charset="0"/>
              </a:rPr>
              <a:t>Tutarlı</a:t>
            </a:r>
          </a:p>
          <a:p>
            <a:pPr marL="742950" lvl="1" indent="-285750" algn="just"/>
            <a:r>
              <a:rPr lang="tr-TR" dirty="0">
                <a:solidFill>
                  <a:srgbClr val="000000"/>
                </a:solidFill>
                <a:latin typeface="Times New Roman" panose="02020603050405020304" pitchFamily="18" charset="0"/>
              </a:rPr>
              <a:t>Sistem </a:t>
            </a:r>
            <a:r>
              <a:rPr lang="en-US" dirty="0" err="1">
                <a:solidFill>
                  <a:srgbClr val="000000"/>
                </a:solidFill>
                <a:latin typeface="Times New Roman" panose="02020603050405020304" pitchFamily="18" charset="0"/>
              </a:rPr>
              <a:t>işlevlerinin</a:t>
            </a:r>
            <a:r>
              <a:rPr lang="tr-TR" dirty="0">
                <a:solidFill>
                  <a:srgbClr val="000000"/>
                </a:solidFill>
                <a:latin typeface="Times New Roman" panose="02020603050405020304" pitchFamily="18" charset="0"/>
              </a:rPr>
              <a:t> açıklamalarında herhangi bir </a:t>
            </a:r>
            <a:r>
              <a:rPr lang="en-US" dirty="0" err="1">
                <a:solidFill>
                  <a:srgbClr val="000000"/>
                </a:solidFill>
                <a:latin typeface="Times New Roman" panose="02020603050405020304" pitchFamily="18" charset="0"/>
              </a:rPr>
              <a:t>çatışma</a:t>
            </a:r>
            <a:r>
              <a:rPr lang="tr-TR" dirty="0">
                <a:solidFill>
                  <a:srgbClr val="000000"/>
                </a:solidFill>
                <a:latin typeface="Times New Roman" panose="02020603050405020304" pitchFamily="18" charset="0"/>
              </a:rPr>
              <a:t> veya çelişki olmamalıdır.</a:t>
            </a:r>
          </a:p>
          <a:p>
            <a:pPr algn="just">
              <a:buFont typeface="Arial" panose="020B0604020202020204" pitchFamily="34" charset="0"/>
              <a:buChar char="•"/>
            </a:pPr>
            <a:r>
              <a:rPr lang="tr-TR" dirty="0">
                <a:solidFill>
                  <a:srgbClr val="000000"/>
                </a:solidFill>
                <a:latin typeface="Times New Roman" panose="02020603050405020304" pitchFamily="18" charset="0"/>
              </a:rPr>
              <a:t>Uygulamada, eksiksiz ve tutarlı bir gereklilikler belgesi üretmek imkansızdır.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13</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33898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a:ln/>
        </p:spPr>
        <p:txBody>
          <a:bodyPr vert="horz" lIns="90487" tIns="44450" rIns="90487" bIns="44450" rtlCol="0" anchor="ctr">
            <a:normAutofit/>
          </a:bodyPr>
          <a:lstStyle/>
          <a:p>
            <a:r>
              <a:rPr lang="tr-TR" sz="3200" b="1" dirty="0" smtClean="0">
                <a:solidFill>
                  <a:srgbClr val="000000"/>
                </a:solidFill>
                <a:latin typeface="Times New Roman" panose="02020603050405020304" pitchFamily="18" charset="0"/>
              </a:rPr>
              <a:t>Fonksiyonel </a:t>
            </a:r>
            <a:r>
              <a:rPr lang="tr-TR" sz="3200" b="1" dirty="0">
                <a:solidFill>
                  <a:srgbClr val="000000"/>
                </a:solidFill>
                <a:latin typeface="Times New Roman" panose="02020603050405020304" pitchFamily="18" charset="0"/>
              </a:rPr>
              <a:t>Olmayan Gereksinimler</a:t>
            </a:r>
          </a:p>
        </p:txBody>
      </p:sp>
      <p:sp>
        <p:nvSpPr>
          <p:cNvPr id="35843" name="Rectangle 3"/>
          <p:cNvSpPr>
            <a:spLocks noGrp="1" noChangeArrowheads="1"/>
          </p:cNvSpPr>
          <p:nvPr>
            <p:ph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Bunlar, sistem özelliklerini ve kısıtlamalarını, örneğin güvenilirlik, yanıt süresi ve depolama gereksinimlerini tanımlar. Kısıtlamalar, G / Ç cihaz kapasitesi, sistem gösterimleri</a:t>
            </a:r>
            <a:r>
              <a:rPr lang="en-US" dirty="0">
                <a:solidFill>
                  <a:srgbClr val="000000"/>
                </a:solidFill>
                <a:latin typeface="Times New Roman" panose="02020603050405020304" pitchFamily="18" charset="0"/>
              </a:rPr>
              <a:t>,</a:t>
            </a:r>
            <a:r>
              <a:rPr lang="tr-TR" dirty="0">
                <a:solidFill>
                  <a:srgbClr val="000000"/>
                </a:solidFill>
                <a:latin typeface="Times New Roman" panose="02020603050405020304" pitchFamily="18" charset="0"/>
              </a:rPr>
              <a:t> vb.</a:t>
            </a:r>
          </a:p>
          <a:p>
            <a:pPr algn="just">
              <a:buFont typeface="Arial" panose="020B0604020202020204" pitchFamily="34" charset="0"/>
              <a:buChar char="•"/>
            </a:pPr>
            <a:r>
              <a:rPr lang="tr-TR" dirty="0">
                <a:solidFill>
                  <a:srgbClr val="000000"/>
                </a:solidFill>
                <a:latin typeface="Times New Roman" panose="02020603050405020304" pitchFamily="18" charset="0"/>
              </a:rPr>
              <a:t>Süreç gereksinimleri, belirli bir IDE, programlama dili veya geliştirme yöntemini zorunlu kılarak da belirtilebilir.</a:t>
            </a:r>
          </a:p>
          <a:p>
            <a:pPr algn="just">
              <a:buFont typeface="Arial" panose="020B0604020202020204" pitchFamily="34" charset="0"/>
              <a:buChar char="•"/>
            </a:pPr>
            <a:r>
              <a:rPr lang="tr-TR" dirty="0">
                <a:solidFill>
                  <a:srgbClr val="000000"/>
                </a:solidFill>
                <a:latin typeface="Times New Roman" panose="02020603050405020304" pitchFamily="18" charset="0"/>
              </a:rPr>
              <a:t>İşlevsel olmayan gereksinimler, işlevsel gereksinimlerden daha kritik olabilir. Bunlar karşılanmazsa, sistem işe yaramayabilir.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14</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41448096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tr-TR" sz="3200" b="1" dirty="0" smtClean="0">
                <a:solidFill>
                  <a:srgbClr val="000000"/>
                </a:solidFill>
                <a:latin typeface="Times New Roman" panose="02020603050405020304" pitchFamily="18" charset="0"/>
              </a:rPr>
              <a:t>Fonksiyonel </a:t>
            </a:r>
            <a:r>
              <a:rPr lang="tr-TR" sz="3200" b="1" dirty="0">
                <a:solidFill>
                  <a:srgbClr val="000000"/>
                </a:solidFill>
                <a:latin typeface="Times New Roman" panose="02020603050405020304" pitchFamily="18" charset="0"/>
              </a:rPr>
              <a:t>Olmayan Gereksinim Türleri</a:t>
            </a:r>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15</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pic>
        <p:nvPicPr>
          <p:cNvPr id="3" name="Resim 2"/>
          <p:cNvPicPr>
            <a:picLocks noChangeAspect="1"/>
          </p:cNvPicPr>
          <p:nvPr/>
        </p:nvPicPr>
        <p:blipFill>
          <a:blip r:embed="rId2"/>
          <a:stretch>
            <a:fillRect/>
          </a:stretch>
        </p:blipFill>
        <p:spPr>
          <a:xfrm>
            <a:off x="1913012" y="1589088"/>
            <a:ext cx="7799621" cy="4602402"/>
          </a:xfrm>
          <a:prstGeom prst="rect">
            <a:avLst/>
          </a:prstGeom>
        </p:spPr>
      </p:pic>
    </p:spTree>
    <p:extLst>
      <p:ext uri="{BB962C8B-B14F-4D97-AF65-F5344CB8AC3E}">
        <p14:creationId xmlns:p14="http://schemas.microsoft.com/office/powerpoint/2010/main" val="241145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3200" b="1" dirty="0" smtClean="0">
                <a:solidFill>
                  <a:srgbClr val="000000"/>
                </a:solidFill>
                <a:latin typeface="Times New Roman" panose="02020603050405020304" pitchFamily="18" charset="0"/>
              </a:rPr>
              <a:t>Fonksiyonel </a:t>
            </a:r>
            <a:r>
              <a:rPr lang="tr-TR" sz="3200" b="1" dirty="0">
                <a:solidFill>
                  <a:srgbClr val="000000"/>
                </a:solidFill>
                <a:latin typeface="Times New Roman" panose="02020603050405020304" pitchFamily="18" charset="0"/>
              </a:rPr>
              <a:t>Olmayan Gereksinimlerin Uygulanması</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İşlevsel olmayan gereksinimler, tek tek bileşenlerden ziyade bir sistemin genel mimarisini etkileyebilir.</a:t>
            </a:r>
          </a:p>
          <a:p>
            <a:pPr marL="742950" lvl="1" indent="-285750" algn="just"/>
            <a:r>
              <a:rPr lang="tr-TR" dirty="0">
                <a:solidFill>
                  <a:srgbClr val="000000"/>
                </a:solidFill>
                <a:latin typeface="Times New Roman" panose="02020603050405020304" pitchFamily="18" charset="0"/>
              </a:rPr>
              <a:t>Örneğin, performans gereksinimlerinin karşılandığından emin olmak için, sistemi bileşenler arasındaki iletişimi en aza indirecek şekilde düzenlemeniz gerekebilir.</a:t>
            </a:r>
          </a:p>
          <a:p>
            <a:pPr algn="just">
              <a:buFont typeface="Arial" panose="020B0604020202020204" pitchFamily="34" charset="0"/>
              <a:buChar char="•"/>
            </a:pPr>
            <a:r>
              <a:rPr lang="tr-TR" dirty="0">
                <a:solidFill>
                  <a:srgbClr val="000000"/>
                </a:solidFill>
                <a:latin typeface="Times New Roman" panose="02020603050405020304" pitchFamily="18" charset="0"/>
              </a:rPr>
              <a:t>Bir güvenlik gereksinimi gibi işlevsel olmayan tek bir gereksinim, gerekli olan sistem hizmetlerini tanımlayan bir dizi ilgili işlevsel gereksinimi oluşturabilir.</a:t>
            </a:r>
          </a:p>
          <a:p>
            <a:pPr marL="742950" lvl="1" indent="-285750" algn="just"/>
            <a:r>
              <a:rPr lang="tr-TR" dirty="0">
                <a:solidFill>
                  <a:srgbClr val="000000"/>
                </a:solidFill>
                <a:latin typeface="Times New Roman" panose="02020603050405020304" pitchFamily="18" charset="0"/>
              </a:rPr>
              <a:t>Ayrıca, mevcut gereksinimleri kısıtlayan gereksinimler de oluşturabilir.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16</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862030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noFill/>
          <a:ln/>
        </p:spPr>
        <p:txBody>
          <a:bodyPr vert="horz" lIns="90487" tIns="44450" rIns="90487" bIns="44450" rtlCol="0" anchor="ctr">
            <a:normAutofit/>
          </a:bodyPr>
          <a:lstStyle/>
          <a:p>
            <a:r>
              <a:rPr lang="tr-TR" sz="3200" b="1" dirty="0" smtClean="0">
                <a:solidFill>
                  <a:srgbClr val="000000"/>
                </a:solidFill>
                <a:latin typeface="Times New Roman" panose="02020603050405020304" pitchFamily="18" charset="0"/>
              </a:rPr>
              <a:t>Fonksiyonel </a:t>
            </a:r>
            <a:r>
              <a:rPr lang="tr-TR" sz="3200" b="1" dirty="0">
                <a:solidFill>
                  <a:srgbClr val="000000"/>
                </a:solidFill>
                <a:latin typeface="Times New Roman" panose="02020603050405020304" pitchFamily="18" charset="0"/>
              </a:rPr>
              <a:t>Olmayan Sınıflandırmalar</a:t>
            </a:r>
          </a:p>
        </p:txBody>
      </p:sp>
      <p:sp>
        <p:nvSpPr>
          <p:cNvPr id="36867" name="Rectangle 3"/>
          <p:cNvSpPr>
            <a:spLocks noGrp="1" noChangeArrowheads="1"/>
          </p:cNvSpPr>
          <p:nvPr>
            <p:ph idx="1"/>
          </p:nvPr>
        </p:nvSpPr>
        <p:spPr>
          <a:noFill/>
          <a:ln/>
        </p:spPr>
        <p:txBody>
          <a:bodyPr vert="horz" lIns="90487" tIns="44450" rIns="90487" bIns="44450" rtlCol="0">
            <a:normAutofit/>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Ürün gereksinimleri</a:t>
            </a:r>
          </a:p>
          <a:p>
            <a:pPr marL="742950" lvl="1" indent="-285750" algn="just"/>
            <a:r>
              <a:rPr lang="tr-TR" b="0" i="0" noProof="0" dirty="0">
                <a:solidFill>
                  <a:srgbClr val="000000"/>
                </a:solidFill>
                <a:effectLst/>
                <a:latin typeface="Times New Roman" panose="02020603050405020304" pitchFamily="18" charset="0"/>
              </a:rPr>
              <a:t>Teslim edilen ürünün belirli bir şekilde davranması gerektiğini belirten gereksinimler, örneğin yürütme hızı, güvenilirlik vb.</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Organizasyon gereksinimleri</a:t>
            </a:r>
          </a:p>
          <a:p>
            <a:pPr marL="742950" lvl="1" indent="-285750" algn="just"/>
            <a:r>
              <a:rPr lang="tr-TR" b="0" i="0" noProof="0" dirty="0">
                <a:solidFill>
                  <a:srgbClr val="000000"/>
                </a:solidFill>
                <a:effectLst/>
                <a:latin typeface="Times New Roman" panose="02020603050405020304" pitchFamily="18" charset="0"/>
              </a:rPr>
              <a:t>Kurumsal politika ve prosedürlerin bir sonucu olan gereksinimler, örneğin kullanılan süreç standartları, uygulama gereksinimleri, vb.</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Dış gereksinimler</a:t>
            </a:r>
          </a:p>
          <a:p>
            <a:pPr marL="742950" lvl="1" indent="-285750" algn="just"/>
            <a:r>
              <a:rPr lang="tr-TR" b="0" i="0" noProof="0" dirty="0">
                <a:solidFill>
                  <a:srgbClr val="000000"/>
                </a:solidFill>
                <a:effectLst/>
                <a:latin typeface="Times New Roman" panose="02020603050405020304" pitchFamily="18" charset="0"/>
              </a:rPr>
              <a:t>Sistem ve geliştirme süreci dışındaki faktörlerden kaynaklanan gereksinimler, örneğin birlikte çalışabilirlik gereksinimleri, yasal gereksinimler, vb.</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17</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10169422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p:cNvSpPr>
          <p:nvPr>
            <p:ph type="title"/>
          </p:nvPr>
        </p:nvSpPr>
        <p:spPr/>
        <p:txBody>
          <a:bodyPr/>
          <a:lstStyle/>
          <a:p>
            <a:r>
              <a:rPr lang="tr-TR" sz="3200" b="1" dirty="0" err="1" smtClean="0">
                <a:solidFill>
                  <a:srgbClr val="000000"/>
                </a:solidFill>
                <a:latin typeface="Times New Roman" panose="02020603050405020304" pitchFamily="18" charset="0"/>
              </a:rPr>
              <a:t>ZihinSaS’daki</a:t>
            </a:r>
            <a:r>
              <a:rPr lang="tr-TR" sz="3200" b="1" dirty="0" smtClean="0">
                <a:solidFill>
                  <a:srgbClr val="000000"/>
                </a:solidFill>
                <a:latin typeface="Times New Roman" panose="02020603050405020304" pitchFamily="18" charset="0"/>
              </a:rPr>
              <a:t> Fonksiyonel </a:t>
            </a:r>
            <a:r>
              <a:rPr lang="tr-TR" sz="3200" b="1" dirty="0">
                <a:solidFill>
                  <a:srgbClr val="000000"/>
                </a:solidFill>
                <a:latin typeface="Times New Roman" panose="02020603050405020304" pitchFamily="18" charset="0"/>
              </a:rPr>
              <a:t>Olmayan Gereksinimlere Örnekler</a:t>
            </a:r>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18</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pic>
        <p:nvPicPr>
          <p:cNvPr id="2" name="Resim 1"/>
          <p:cNvPicPr>
            <a:picLocks noChangeAspect="1"/>
          </p:cNvPicPr>
          <p:nvPr/>
        </p:nvPicPr>
        <p:blipFill>
          <a:blip r:embed="rId2"/>
          <a:stretch>
            <a:fillRect/>
          </a:stretch>
        </p:blipFill>
        <p:spPr>
          <a:xfrm>
            <a:off x="838200" y="2039101"/>
            <a:ext cx="10710862" cy="3039311"/>
          </a:xfrm>
          <a:prstGeom prst="rect">
            <a:avLst/>
          </a:prstGeom>
        </p:spPr>
      </p:pic>
    </p:spTree>
    <p:extLst>
      <p:ext uri="{BB962C8B-B14F-4D97-AF65-F5344CB8AC3E}">
        <p14:creationId xmlns:p14="http://schemas.microsoft.com/office/powerpoint/2010/main" val="3360023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Hedefler Ve Gereksinimler</a:t>
            </a:r>
          </a:p>
        </p:txBody>
      </p:sp>
      <p:sp>
        <p:nvSpPr>
          <p:cNvPr id="44035" name="Rectangle 3"/>
          <p:cNvSpPr>
            <a:spLocks noGrp="1" noChangeArrowheads="1"/>
          </p:cNvSpPr>
          <p:nvPr>
            <p:ph type="body"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İşlevsel olmayan gereksinimlerin kesin olarak belirtilmesi çok zor olabilir ve kesin olmayan gereksinimlerin doğrulanması zor olabilir.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Hedef</a:t>
            </a:r>
          </a:p>
          <a:p>
            <a:pPr marL="742950" lvl="1" indent="-285750" algn="just"/>
            <a:r>
              <a:rPr lang="tr-TR" b="0" i="0" noProof="0" dirty="0">
                <a:solidFill>
                  <a:srgbClr val="000000"/>
                </a:solidFill>
                <a:effectLst/>
                <a:latin typeface="Times New Roman" panose="02020603050405020304" pitchFamily="18" charset="0"/>
              </a:rPr>
              <a:t>Kullanım kolaylığı gibi genel bir kullanıcı niyeti.</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Doğrulanabilir işlevsel olmayan gereksinim</a:t>
            </a:r>
          </a:p>
          <a:p>
            <a:pPr marL="742950" lvl="1" indent="-285750" algn="just"/>
            <a:r>
              <a:rPr lang="tr-TR" b="0" i="0" noProof="0" dirty="0">
                <a:solidFill>
                  <a:srgbClr val="000000"/>
                </a:solidFill>
                <a:effectLst/>
                <a:latin typeface="Times New Roman" panose="02020603050405020304" pitchFamily="18" charset="0"/>
              </a:rPr>
              <a:t>Nesnel olarak test edilebilen bazı önlemleri kullanan bir ifade.</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Hedefler, sistem kullanıcılarının niyetlerini ilettikleri için geliştiricilere yardımcı olur.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19</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383552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smtClean="0">
                <a:solidFill>
                  <a:srgbClr val="000000"/>
                </a:solidFill>
                <a:latin typeface="Times New Roman" panose="02020603050405020304" pitchFamily="18" charset="0"/>
              </a:rPr>
              <a:t>İşlenecek </a:t>
            </a:r>
            <a:r>
              <a:rPr lang="tr-TR" sz="3200" dirty="0">
                <a:solidFill>
                  <a:srgbClr val="000000"/>
                </a:solidFill>
                <a:latin typeface="Times New Roman" panose="02020603050405020304" pitchFamily="18" charset="0"/>
              </a:rPr>
              <a:t>K</a:t>
            </a:r>
            <a:r>
              <a:rPr lang="tr-TR" sz="3200" b="1" dirty="0">
                <a:solidFill>
                  <a:srgbClr val="000000"/>
                </a:solidFill>
                <a:latin typeface="Times New Roman" panose="02020603050405020304" pitchFamily="18" charset="0"/>
              </a:rPr>
              <a:t>onular</a:t>
            </a:r>
          </a:p>
        </p:txBody>
      </p:sp>
      <p:sp>
        <p:nvSpPr>
          <p:cNvPr id="3" name="Content Placeholder 2"/>
          <p:cNvSpPr>
            <a:spLocks noGrp="1"/>
          </p:cNvSpPr>
          <p:nvPr>
            <p:ph idx="1"/>
          </p:nvPr>
        </p:nvSpPr>
        <p:spPr/>
        <p:txBody>
          <a:bodyPr/>
          <a:lstStyle/>
          <a:p>
            <a:pPr algn="just"/>
            <a:r>
              <a:rPr lang="tr-TR" dirty="0" smtClean="0">
                <a:solidFill>
                  <a:srgbClr val="000000"/>
                </a:solidFill>
                <a:latin typeface="Times New Roman" panose="02020603050405020304" pitchFamily="18" charset="0"/>
              </a:rPr>
              <a:t>Fonksiyonel </a:t>
            </a:r>
            <a:r>
              <a:rPr lang="tr-TR" dirty="0">
                <a:solidFill>
                  <a:srgbClr val="000000"/>
                </a:solidFill>
                <a:latin typeface="Times New Roman" panose="02020603050405020304" pitchFamily="18" charset="0"/>
              </a:rPr>
              <a:t>ve f</a:t>
            </a:r>
            <a:r>
              <a:rPr lang="tr-TR" dirty="0" smtClean="0">
                <a:solidFill>
                  <a:srgbClr val="000000"/>
                </a:solidFill>
                <a:latin typeface="Times New Roman" panose="02020603050405020304" pitchFamily="18" charset="0"/>
              </a:rPr>
              <a:t>onksiyonel </a:t>
            </a:r>
            <a:r>
              <a:rPr lang="tr-TR" dirty="0">
                <a:solidFill>
                  <a:srgbClr val="000000"/>
                </a:solidFill>
                <a:latin typeface="Times New Roman" panose="02020603050405020304" pitchFamily="18" charset="0"/>
              </a:rPr>
              <a:t>olmayan gereksinimler</a:t>
            </a:r>
          </a:p>
          <a:p>
            <a:pPr algn="just">
              <a:buFont typeface="Arial" panose="020B0604020202020204" pitchFamily="34" charset="0"/>
              <a:buChar char="•"/>
            </a:pPr>
            <a:r>
              <a:rPr lang="tr-TR" dirty="0">
                <a:solidFill>
                  <a:srgbClr val="000000"/>
                </a:solidFill>
                <a:latin typeface="Times New Roman" panose="02020603050405020304" pitchFamily="18" charset="0"/>
              </a:rPr>
              <a:t>Yazılım gereksinimleri belgesi</a:t>
            </a:r>
          </a:p>
          <a:p>
            <a:pPr algn="just">
              <a:buFont typeface="Arial" panose="020B0604020202020204" pitchFamily="34" charset="0"/>
              <a:buChar char="•"/>
            </a:pPr>
            <a:r>
              <a:rPr lang="tr-TR" dirty="0">
                <a:solidFill>
                  <a:srgbClr val="000000"/>
                </a:solidFill>
                <a:latin typeface="Times New Roman" panose="02020603050405020304" pitchFamily="18" charset="0"/>
              </a:rPr>
              <a:t>Gereksinim özellikleri</a:t>
            </a:r>
          </a:p>
          <a:p>
            <a:pPr algn="just">
              <a:buFont typeface="Arial" panose="020B0604020202020204" pitchFamily="34" charset="0"/>
              <a:buChar char="•"/>
            </a:pPr>
            <a:r>
              <a:rPr lang="tr-TR" dirty="0">
                <a:solidFill>
                  <a:srgbClr val="000000"/>
                </a:solidFill>
                <a:latin typeface="Times New Roman" panose="02020603050405020304" pitchFamily="18" charset="0"/>
              </a:rPr>
              <a:t>Gereksinimler mühendislik süreçleri</a:t>
            </a:r>
          </a:p>
          <a:p>
            <a:pPr algn="just">
              <a:buFont typeface="Arial" panose="020B0604020202020204" pitchFamily="34" charset="0"/>
              <a:buChar char="•"/>
            </a:pPr>
            <a:r>
              <a:rPr lang="tr-TR" dirty="0">
                <a:solidFill>
                  <a:srgbClr val="000000"/>
                </a:solidFill>
                <a:latin typeface="Times New Roman" panose="02020603050405020304" pitchFamily="18" charset="0"/>
              </a:rPr>
              <a:t>Gereksinimlerin ortaya çıkarılması ve analizi</a:t>
            </a:r>
          </a:p>
          <a:p>
            <a:pPr algn="just">
              <a:buFont typeface="Arial" panose="020B0604020202020204" pitchFamily="34" charset="0"/>
              <a:buChar char="•"/>
            </a:pPr>
            <a:r>
              <a:rPr lang="tr-TR" dirty="0">
                <a:solidFill>
                  <a:srgbClr val="000000"/>
                </a:solidFill>
                <a:latin typeface="Times New Roman" panose="02020603050405020304" pitchFamily="18" charset="0"/>
              </a:rPr>
              <a:t>Gereksinimlerin doğrulanması</a:t>
            </a:r>
          </a:p>
          <a:p>
            <a:pPr algn="just">
              <a:buFont typeface="Arial" panose="020B0604020202020204" pitchFamily="34" charset="0"/>
              <a:buChar char="•"/>
            </a:pPr>
            <a:r>
              <a:rPr lang="tr-TR" dirty="0">
                <a:solidFill>
                  <a:srgbClr val="000000"/>
                </a:solidFill>
                <a:latin typeface="Times New Roman" panose="02020603050405020304" pitchFamily="18" charset="0"/>
              </a:rPr>
              <a:t>İhtiyaç yönetimi</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2</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1158059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Kullanılabilirlik Gereksinimleri</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Sistem, sağlık personeli tarafından kullanımı kolay olmalı ve kullanıcı hatalarını en aza indirecek şekilde düzenlenmelidir. (Hedef)</a:t>
            </a:r>
          </a:p>
          <a:p>
            <a:pPr algn="just">
              <a:buFont typeface="Arial" panose="020B0604020202020204" pitchFamily="34" charset="0"/>
              <a:buChar char="•"/>
            </a:pPr>
            <a:r>
              <a:rPr lang="tr-TR" dirty="0">
                <a:solidFill>
                  <a:srgbClr val="000000"/>
                </a:solidFill>
                <a:latin typeface="Times New Roman" panose="02020603050405020304" pitchFamily="18" charset="0"/>
              </a:rPr>
              <a:t>Sağlık personeli, dört saatlik eğitimin ardından tüm sistem işlevlerini kullanabilecektir. Bu eğitimden sonra deneyimli kullanıcılar tarafından yapılan ortalama hata sayısı sistem kullanım saatinde ikiyi geçmeyecektir. (Test edilebilir işlevsel olmayan gereksinim)</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20</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14879935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lgn="l"/>
            <a:r>
              <a:rPr lang="tr-TR" sz="3200" b="1" dirty="0" smtClean="0">
                <a:solidFill>
                  <a:srgbClr val="000000"/>
                </a:solidFill>
                <a:latin typeface="Times New Roman" panose="02020603050405020304" pitchFamily="18" charset="0"/>
              </a:rPr>
              <a:t>Fonksiyonel </a:t>
            </a:r>
            <a:r>
              <a:rPr lang="tr-TR" sz="3200" b="1" dirty="0">
                <a:solidFill>
                  <a:srgbClr val="000000"/>
                </a:solidFill>
                <a:latin typeface="Times New Roman" panose="02020603050405020304" pitchFamily="18" charset="0"/>
              </a:rPr>
              <a:t>Olmayan Gereksinimleri Belirtmek </a:t>
            </a:r>
            <a:r>
              <a:rPr lang="en-US" sz="3200" b="1" dirty="0">
                <a:solidFill>
                  <a:srgbClr val="000000"/>
                </a:solidFill>
                <a:latin typeface="Times New Roman" panose="02020603050405020304" pitchFamily="18" charset="0"/>
              </a:rPr>
              <a:t>İ</a:t>
            </a:r>
            <a:r>
              <a:rPr lang="tr-TR" sz="3200" b="1" dirty="0" err="1">
                <a:solidFill>
                  <a:srgbClr val="000000"/>
                </a:solidFill>
                <a:latin typeface="Times New Roman" panose="02020603050405020304" pitchFamily="18" charset="0"/>
              </a:rPr>
              <a:t>çin</a:t>
            </a:r>
            <a:r>
              <a:rPr lang="tr-TR" sz="3200" b="1" dirty="0">
                <a:solidFill>
                  <a:srgbClr val="000000"/>
                </a:solidFill>
                <a:latin typeface="Times New Roman" panose="02020603050405020304" pitchFamily="18" charset="0"/>
              </a:rPr>
              <a:t> Metrikler</a:t>
            </a:r>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21</a:t>
            </a:fld>
            <a:endParaRPr lang="en-US"/>
          </a:p>
        </p:txBody>
      </p:sp>
      <p:sp>
        <p:nvSpPr>
          <p:cNvPr id="6" name="Footer Placeholder 5"/>
          <p:cNvSpPr>
            <a:spLocks noGrp="1"/>
          </p:cNvSpPr>
          <p:nvPr>
            <p:ph type="ftr" sz="quarter" idx="11"/>
          </p:nvPr>
        </p:nvSpPr>
        <p:spPr>
          <a:xfrm>
            <a:off x="6541760" y="6492876"/>
            <a:ext cx="2895600" cy="365125"/>
          </a:xfrm>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pic>
        <p:nvPicPr>
          <p:cNvPr id="2" name="Resim 1"/>
          <p:cNvPicPr>
            <a:picLocks noChangeAspect="1"/>
          </p:cNvPicPr>
          <p:nvPr/>
        </p:nvPicPr>
        <p:blipFill>
          <a:blip r:embed="rId2"/>
          <a:stretch>
            <a:fillRect/>
          </a:stretch>
        </p:blipFill>
        <p:spPr>
          <a:xfrm>
            <a:off x="2026117" y="1590302"/>
            <a:ext cx="7411243" cy="4766048"/>
          </a:xfrm>
          <a:prstGeom prst="rect">
            <a:avLst/>
          </a:prstGeom>
        </p:spPr>
      </p:pic>
    </p:spTree>
    <p:extLst>
      <p:ext uri="{BB962C8B-B14F-4D97-AF65-F5344CB8AC3E}">
        <p14:creationId xmlns:p14="http://schemas.microsoft.com/office/powerpoint/2010/main" val="3863604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Etki Alanı Gereksinimleri</a:t>
            </a:r>
          </a:p>
        </p:txBody>
      </p:sp>
      <p:sp>
        <p:nvSpPr>
          <p:cNvPr id="49155" name="Rectangle 3"/>
          <p:cNvSpPr>
            <a:spLocks noGrp="1" noChangeArrowheads="1"/>
          </p:cNvSpPr>
          <p:nvPr>
            <p:ph type="body"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Sistemin operasyonel etki alanı, sisteme gereksinimleri empoze eder.</a:t>
            </a:r>
          </a:p>
          <a:p>
            <a:pPr marL="742950" lvl="1" indent="-285750" algn="just"/>
            <a:r>
              <a:rPr lang="tr-TR" b="0" i="0" noProof="0" dirty="0">
                <a:solidFill>
                  <a:srgbClr val="000000"/>
                </a:solidFill>
                <a:effectLst/>
                <a:latin typeface="Times New Roman" panose="02020603050405020304" pitchFamily="18" charset="0"/>
              </a:rPr>
              <a:t>Örneğin, bir uçak kontrol sistemi, farklı hava koşullarında frenleme özelliklerini hesaba katmalıdır.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Etki alanı gereksinimleri, yeni işlevsel gereksinimler, mevcut gereksinimler üzerindeki kısıtlamalar veya belirli hesaplamaları tanımlayabilir.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Etki alanı gereksinimleri karşılanmazsa, sistem çalışmayabilir.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22</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8296505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5"/>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Tren Koruma Sistemi</a:t>
            </a:r>
          </a:p>
        </p:txBody>
      </p:sp>
      <p:sp>
        <p:nvSpPr>
          <p:cNvPr id="51206" name="Rectangle 6"/>
          <p:cNvSpPr>
            <a:spLocks noGrp="1" noChangeArrowheads="1"/>
          </p:cNvSpPr>
          <p:nvPr>
            <p:ph type="body" idx="1"/>
          </p:nvPr>
        </p:nvSpPr>
        <p:spPr/>
        <p:txBody>
          <a:bodyPr/>
          <a:lstStyle/>
          <a:p>
            <a:pPr algn="l">
              <a:buFont typeface="Arial" panose="020B0604020202020204" pitchFamily="34" charset="0"/>
              <a:buChar char="•"/>
            </a:pPr>
            <a:r>
              <a:rPr lang="tr-TR" dirty="0">
                <a:solidFill>
                  <a:srgbClr val="000000"/>
                </a:solidFill>
                <a:latin typeface="Times New Roman" panose="02020603050405020304" pitchFamily="18" charset="0"/>
              </a:rPr>
              <a:t>Bu, bir tren koruma sistemi için bir alan gereksinimidir:</a:t>
            </a:r>
          </a:p>
          <a:p>
            <a:pPr algn="l">
              <a:buFont typeface="Arial" panose="020B0604020202020204" pitchFamily="34" charset="0"/>
              <a:buChar char="•"/>
            </a:pPr>
            <a:r>
              <a:rPr lang="tr-TR" dirty="0">
                <a:solidFill>
                  <a:srgbClr val="000000"/>
                </a:solidFill>
                <a:latin typeface="Times New Roman" panose="02020603050405020304" pitchFamily="18" charset="0"/>
              </a:rPr>
              <a:t>Trenin yavaşlaması şu şekilde hesaplanacaktır:</a:t>
            </a:r>
          </a:p>
          <a:p>
            <a:pPr marL="742950" lvl="1" indent="-285750"/>
            <a:r>
              <a:rPr lang="tr-TR" dirty="0">
                <a:solidFill>
                  <a:srgbClr val="000000"/>
                </a:solidFill>
                <a:latin typeface="Times New Roman" panose="02020603050405020304" pitchFamily="18" charset="0"/>
              </a:rPr>
              <a:t>Dtrain = Dcontrol + Dgradient</a:t>
            </a:r>
          </a:p>
          <a:p>
            <a:pPr marL="742950" lvl="1" indent="-285750"/>
            <a:r>
              <a:rPr lang="tr-TR" dirty="0">
                <a:solidFill>
                  <a:srgbClr val="000000"/>
                </a:solidFill>
                <a:latin typeface="Times New Roman" panose="02020603050405020304" pitchFamily="18" charset="0"/>
              </a:rPr>
              <a:t>burada Dgradient 9.81ms2 * kompanse gradyan / alfa'dır ve 9.81ms2 / alfa değerleri farklı tren türleri için bilinir.</a:t>
            </a:r>
          </a:p>
          <a:p>
            <a:pPr algn="l">
              <a:buFont typeface="Arial" panose="020B0604020202020204" pitchFamily="34" charset="0"/>
              <a:buChar char="•"/>
            </a:pPr>
            <a:r>
              <a:rPr lang="tr-TR" dirty="0">
                <a:solidFill>
                  <a:srgbClr val="000000"/>
                </a:solidFill>
                <a:latin typeface="Times New Roman" panose="02020603050405020304" pitchFamily="18" charset="0"/>
              </a:rPr>
              <a:t>Uzman olmayan birinin bunun sonuçlarını ve diğer gereksinimlerle nasıl etkileşime girdiğini anlaması zordur.</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23</a:t>
            </a:fld>
            <a:endParaRPr lang="en-US"/>
          </a:p>
        </p:txBody>
      </p:sp>
      <p:sp>
        <p:nvSpPr>
          <p:cNvPr id="7" name="Footer Placeholder 6"/>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1520031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Etki Alanı Gereksinimleri Sorunları</a:t>
            </a:r>
          </a:p>
        </p:txBody>
      </p:sp>
      <p:sp>
        <p:nvSpPr>
          <p:cNvPr id="53251" name="Rectangle 3"/>
          <p:cNvSpPr>
            <a:spLocks noGrp="1" noChangeArrowheads="1"/>
          </p:cNvSpPr>
          <p:nvPr>
            <p:ph type="body"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Anlaşılabilirlik</a:t>
            </a:r>
          </a:p>
          <a:p>
            <a:pPr marL="742950" lvl="1" indent="-285750" algn="just"/>
            <a:r>
              <a:rPr lang="tr-TR" dirty="0">
                <a:solidFill>
                  <a:srgbClr val="000000"/>
                </a:solidFill>
                <a:latin typeface="Times New Roman" panose="02020603050405020304" pitchFamily="18" charset="0"/>
              </a:rPr>
              <a:t>Gereksinimler, uygulama alanının dilinde ifade edilir;</a:t>
            </a:r>
          </a:p>
          <a:p>
            <a:pPr marL="742950" lvl="1" indent="-285750" algn="just"/>
            <a:r>
              <a:rPr lang="tr-TR" dirty="0">
                <a:solidFill>
                  <a:srgbClr val="000000"/>
                </a:solidFill>
                <a:latin typeface="Times New Roman" panose="02020603050405020304" pitchFamily="18" charset="0"/>
              </a:rPr>
              <a:t>Bu genellikle sistemi geliştiren yazılım mühendisleri tarafından anlaşılmaz.</a:t>
            </a:r>
          </a:p>
          <a:p>
            <a:pPr algn="just">
              <a:buFont typeface="Arial" panose="020B0604020202020204" pitchFamily="34" charset="0"/>
              <a:buChar char="•"/>
            </a:pPr>
            <a:r>
              <a:rPr lang="tr-TR" dirty="0">
                <a:solidFill>
                  <a:srgbClr val="000000"/>
                </a:solidFill>
                <a:latin typeface="Times New Roman" panose="02020603050405020304" pitchFamily="18" charset="0"/>
              </a:rPr>
              <a:t>Örtüklük</a:t>
            </a:r>
          </a:p>
          <a:p>
            <a:pPr marL="742950" lvl="1" indent="-285750" algn="just"/>
            <a:r>
              <a:rPr lang="tr-TR" dirty="0">
                <a:solidFill>
                  <a:srgbClr val="000000"/>
                </a:solidFill>
                <a:latin typeface="Times New Roman" panose="02020603050405020304" pitchFamily="18" charset="0"/>
              </a:rPr>
              <a:t>Etki alanı uzmanları alanı o kadar iyi anlar ki, etki alanı gereksinimlerini açık hale getirmeyi düşünmezler.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24</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4226472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Bölüm 1’in Anahtar Noktaları</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yazılım sistemi için gereksinimler, sistemin ne yapması gerektiğini belirler ve işleyişi ve uygulaması üzerindeki kısıtlamaları tanımlar.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İşlevsel gereksinimler, sistemin sağlaması gereken hizmetlerin beyanları veya bazı hesaplamaların nasıl yapılması gerektiğinin açıklamalarıdır.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İşlevsel olmayan gereksinimler genellikle geliştirilmekte olan sistemi ve kullanılan geliştirme sürecini kısıtlar.</a:t>
            </a:r>
          </a:p>
          <a:p>
            <a:pPr lvl="1" algn="just">
              <a:buFont typeface="Arial" panose="020B0604020202020204" pitchFamily="34" charset="0"/>
              <a:buChar char="•"/>
            </a:pPr>
            <a:r>
              <a:rPr lang="tr-TR" b="0" i="0" noProof="0" dirty="0">
                <a:solidFill>
                  <a:srgbClr val="000000"/>
                </a:solidFill>
                <a:effectLst/>
                <a:latin typeface="Times New Roman" panose="02020603050405020304" pitchFamily="18" charset="0"/>
              </a:rPr>
              <a:t>Genellikle sistemin ortaya çıkan özellikleriyle ilgilidir ve bu nedenle sisteme bir bütün olarak uygulanırlar.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25</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1949172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lstStyle/>
          <a:p>
            <a:pPr algn="l"/>
            <a:r>
              <a:rPr lang="tr-TR" sz="3200" b="1" dirty="0">
                <a:solidFill>
                  <a:srgbClr val="000000"/>
                </a:solidFill>
                <a:latin typeface="Times New Roman" panose="02020603050405020304" pitchFamily="18" charset="0"/>
              </a:rPr>
              <a:t>Ders 4 - Gereksinim Mühendisliği</a:t>
            </a:r>
          </a:p>
        </p:txBody>
      </p:sp>
      <p:sp>
        <p:nvSpPr>
          <p:cNvPr id="3" name="Subtitle 2"/>
          <p:cNvSpPr>
            <a:spLocks noGrp="1"/>
          </p:cNvSpPr>
          <p:nvPr>
            <p:ph type="subTitle" idx="1"/>
          </p:nvPr>
        </p:nvSpPr>
        <p:spPr/>
        <p:txBody>
          <a:bodyPr/>
          <a:lstStyle/>
          <a:p>
            <a:r>
              <a:rPr lang="tr-TR" b="1" i="0" noProof="0" dirty="0">
                <a:solidFill>
                  <a:srgbClr val="000000"/>
                </a:solidFill>
                <a:effectLst/>
                <a:latin typeface="Times New Roman" panose="02020603050405020304" pitchFamily="18" charset="0"/>
              </a:rPr>
              <a:t>Bölüm 2</a:t>
            </a:r>
          </a:p>
        </p:txBody>
      </p:sp>
      <p:sp>
        <p:nvSpPr>
          <p:cNvPr id="4" name="Slide Number Placeholder 3"/>
          <p:cNvSpPr>
            <a:spLocks noGrp="1"/>
          </p:cNvSpPr>
          <p:nvPr>
            <p:ph type="sldNum" sz="quarter" idx="12"/>
          </p:nvPr>
        </p:nvSpPr>
        <p:spPr/>
        <p:txBody>
          <a:bodyPr/>
          <a:lstStyle/>
          <a:p>
            <a:pPr>
              <a:defRPr/>
            </a:pPr>
            <a:fld id="{B0C4763A-EFD4-7742-8F31-9C2F9300C28A}" type="slidenum">
              <a:rPr lang="en-US" smtClean="0"/>
              <a:pPr>
                <a:defRPr/>
              </a:pPr>
              <a:t>26</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14757957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Yazılım Gereksinimleri Belgesi</a:t>
            </a:r>
          </a:p>
        </p:txBody>
      </p:sp>
      <p:sp>
        <p:nvSpPr>
          <p:cNvPr id="16387" name="Rectangle 3"/>
          <p:cNvSpPr>
            <a:spLocks noGrp="1" noChangeArrowheads="1"/>
          </p:cNvSpPr>
          <p:nvPr>
            <p:ph type="body"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Yazılım gereksinimleri belgesi, sistem geliştiricilerinin neye ihtiyaç duyduğuna dair resmi açıklamadır.</a:t>
            </a:r>
          </a:p>
          <a:p>
            <a:pPr algn="just">
              <a:buFont typeface="Arial" panose="020B0604020202020204" pitchFamily="34" charset="0"/>
              <a:buChar char="•"/>
            </a:pPr>
            <a:r>
              <a:rPr lang="tr-TR" dirty="0">
                <a:solidFill>
                  <a:srgbClr val="000000"/>
                </a:solidFill>
                <a:latin typeface="Times New Roman" panose="02020603050405020304" pitchFamily="18" charset="0"/>
              </a:rPr>
              <a:t>Hem kullanıcı gereksinimlerinin bir tanımını hem de sistem gereksinimlerinin bir özelliğini içermelidir.</a:t>
            </a:r>
          </a:p>
          <a:p>
            <a:pPr algn="just">
              <a:buFont typeface="Arial" panose="020B0604020202020204" pitchFamily="34" charset="0"/>
              <a:buChar char="•"/>
            </a:pPr>
            <a:r>
              <a:rPr lang="tr-TR" dirty="0">
                <a:solidFill>
                  <a:srgbClr val="000000"/>
                </a:solidFill>
                <a:latin typeface="Times New Roman" panose="02020603050405020304" pitchFamily="18" charset="0"/>
              </a:rPr>
              <a:t>Bir tasarım belgesi DEĞİLDİR. Mümkün olduğu kadar, sistemin NASIL yapması gerektiğinden ziyade sistemin NE yapması gerektiğini ayarlamalıdır.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27</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427294776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Çevik Yöntemler Ve Gereksinimler</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Birçok çevik yöntem, gereksinimler çok hızlı değiştiği için bir gereksinim belgesi oluşturmanın zaman kaybı olduğunu savunur.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Bu nedenle belge her zaman güncelliğini yitirmiştir.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XP gibi yöntemler artımlı gereksinim mühendisliğini kullanır ve gereksinimleri 'kullanıcı hikayeleri' olarak ifade eder (Ders 3'te tartışılmıştır).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Bu, iş sistemleri için pratiktir, ancak çok sayıda teslimat öncesi analiz (örneğin kritik sistemler</a:t>
            </a:r>
            <a:r>
              <a:rPr lang="tr-TR" b="0" i="0" noProof="0" dirty="0" smtClean="0">
                <a:solidFill>
                  <a:srgbClr val="000000"/>
                </a:solidFill>
                <a:effectLst/>
                <a:latin typeface="Times New Roman" panose="02020603050405020304" pitchFamily="18" charset="0"/>
              </a:rPr>
              <a:t>)</a:t>
            </a:r>
            <a:r>
              <a:rPr lang="en-US"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gerektiren</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veya birkaç ekip tarafından geliştirilen sistemler </a:t>
            </a:r>
            <a:r>
              <a:rPr lang="tr-TR" b="0" i="0" noProof="0" dirty="0" smtClean="0">
                <a:solidFill>
                  <a:srgbClr val="000000"/>
                </a:solidFill>
                <a:effectLst/>
                <a:latin typeface="Times New Roman" panose="02020603050405020304" pitchFamily="18" charset="0"/>
              </a:rPr>
              <a:t>için </a:t>
            </a:r>
            <a:r>
              <a:rPr lang="tr-TR" b="0" i="0" noProof="0" dirty="0">
                <a:solidFill>
                  <a:srgbClr val="000000"/>
                </a:solidFill>
                <a:effectLst/>
                <a:latin typeface="Times New Roman" panose="02020603050405020304" pitchFamily="18" charset="0"/>
              </a:rPr>
              <a:t>sorunludur.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28</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2396026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Gereksinimler Belgesinin Kullanıcıları</a:t>
            </a:r>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29</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pic>
        <p:nvPicPr>
          <p:cNvPr id="3" name="Resim 2"/>
          <p:cNvPicPr>
            <a:picLocks noChangeAspect="1"/>
          </p:cNvPicPr>
          <p:nvPr/>
        </p:nvPicPr>
        <p:blipFill>
          <a:blip r:embed="rId2"/>
          <a:stretch>
            <a:fillRect/>
          </a:stretch>
        </p:blipFill>
        <p:spPr>
          <a:xfrm>
            <a:off x="3084512" y="1365249"/>
            <a:ext cx="4351641" cy="4857751"/>
          </a:xfrm>
          <a:prstGeom prst="rect">
            <a:avLst/>
          </a:prstGeom>
        </p:spPr>
      </p:pic>
    </p:spTree>
    <p:extLst>
      <p:ext uri="{BB962C8B-B14F-4D97-AF65-F5344CB8AC3E}">
        <p14:creationId xmlns:p14="http://schemas.microsoft.com/office/powerpoint/2010/main" val="3936874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Gereksinim </a:t>
            </a:r>
            <a:r>
              <a:rPr lang="tr-TR" sz="3200" dirty="0">
                <a:solidFill>
                  <a:srgbClr val="000000"/>
                </a:solidFill>
                <a:latin typeface="Times New Roman" panose="02020603050405020304" pitchFamily="18" charset="0"/>
              </a:rPr>
              <a:t>M</a:t>
            </a:r>
            <a:r>
              <a:rPr lang="tr-TR" sz="3200" b="1" dirty="0">
                <a:solidFill>
                  <a:srgbClr val="000000"/>
                </a:solidFill>
                <a:latin typeface="Times New Roman" panose="02020603050405020304" pitchFamily="18" charset="0"/>
              </a:rPr>
              <a:t>ühendisliği</a:t>
            </a:r>
          </a:p>
        </p:txBody>
      </p:sp>
      <p:sp>
        <p:nvSpPr>
          <p:cNvPr id="7171" name="Rectangle 3"/>
          <p:cNvSpPr>
            <a:spLocks noGrp="1" noChangeArrowheads="1"/>
          </p:cNvSpPr>
          <p:nvPr>
            <p:ph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Müşterinin bir sistemden ihtiyaç duyduğu hizmetleri ve çalıştığı ve geliştirildiği sürecin kısıtlamalarını kurma süreci.</a:t>
            </a:r>
          </a:p>
          <a:p>
            <a:pPr algn="just">
              <a:buFont typeface="Arial" panose="020B0604020202020204" pitchFamily="34" charset="0"/>
              <a:buChar char="•"/>
            </a:pPr>
            <a:r>
              <a:rPr lang="tr-TR" dirty="0">
                <a:solidFill>
                  <a:srgbClr val="000000"/>
                </a:solidFill>
                <a:latin typeface="Times New Roman" panose="02020603050405020304" pitchFamily="18" charset="0"/>
              </a:rPr>
              <a:t>Gereksinimlerin kendisi, gereksinim mühendisliği sürecinde üretilen sistem hizmetleri ve kısıtlamaların tanımlarıdır.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3</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281738235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Gereksinimler Belge Değişkenliği</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Gereksinimler belgesindeki bilgiler, sistem türüne ve kullanılan geliştirme yaklaşımına bağlıdır.</a:t>
            </a:r>
          </a:p>
          <a:p>
            <a:pPr algn="just">
              <a:buFont typeface="Arial" panose="020B0604020202020204" pitchFamily="34" charset="0"/>
              <a:buChar char="•"/>
            </a:pPr>
            <a:r>
              <a:rPr lang="tr-TR" dirty="0">
                <a:solidFill>
                  <a:srgbClr val="000000"/>
                </a:solidFill>
                <a:latin typeface="Times New Roman" panose="02020603050405020304" pitchFamily="18" charset="0"/>
              </a:rPr>
              <a:t>Aşamalı olarak geliştirilen sistemler, tipik olarak gereksinimler belgesinde daha az ayrıntıya sahip olacaktır.</a:t>
            </a:r>
          </a:p>
          <a:p>
            <a:pPr algn="just">
              <a:buFont typeface="Arial" panose="020B0604020202020204" pitchFamily="34" charset="0"/>
              <a:buChar char="•"/>
            </a:pPr>
            <a:r>
              <a:rPr lang="tr-TR" dirty="0">
                <a:solidFill>
                  <a:srgbClr val="000000"/>
                </a:solidFill>
                <a:latin typeface="Times New Roman" panose="02020603050405020304" pitchFamily="18" charset="0"/>
              </a:rPr>
              <a:t>Gereksinim belgeleri standartları, örneğin IEEE standardı olarak tasarlanmıştır. Bunlar çoğunlukla büyük sistem mühendisliği projelerinin gereksinimlerine uygulanabilir.</a:t>
            </a:r>
          </a:p>
        </p:txBody>
      </p:sp>
      <p:sp>
        <p:nvSpPr>
          <p:cNvPr id="4" name="Footer Placeholder 3"/>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30</a:t>
            </a:fld>
            <a:endParaRPr lang="en-US"/>
          </a:p>
        </p:txBody>
      </p:sp>
    </p:spTree>
    <p:extLst>
      <p:ext uri="{BB962C8B-B14F-4D97-AF65-F5344CB8AC3E}">
        <p14:creationId xmlns:p14="http://schemas.microsoft.com/office/powerpoint/2010/main" val="23126439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700214" y="206376"/>
            <a:ext cx="7367587" cy="1089025"/>
          </a:xfrm>
        </p:spPr>
        <p:txBody>
          <a:bodyPr/>
          <a:lstStyle/>
          <a:p>
            <a:pPr algn="l"/>
            <a:r>
              <a:rPr lang="tr-TR" sz="3200" b="1" dirty="0">
                <a:solidFill>
                  <a:srgbClr val="000000"/>
                </a:solidFill>
                <a:latin typeface="Times New Roman" panose="02020603050405020304" pitchFamily="18" charset="0"/>
              </a:rPr>
              <a:t>Gereksinimler Belgesinin Yapısı</a:t>
            </a:r>
          </a:p>
        </p:txBody>
      </p:sp>
      <p:graphicFrame>
        <p:nvGraphicFramePr>
          <p:cNvPr id="4" name="Table 3"/>
          <p:cNvGraphicFramePr>
            <a:graphicFrameLocks noGrp="1"/>
          </p:cNvGraphicFramePr>
          <p:nvPr>
            <p:extLst/>
          </p:nvPr>
        </p:nvGraphicFramePr>
        <p:xfrm>
          <a:off x="1580953" y="1061777"/>
          <a:ext cx="9108504" cy="5528199"/>
        </p:xfrm>
        <a:graphic>
          <a:graphicData uri="http://schemas.openxmlformats.org/drawingml/2006/table">
            <a:tbl>
              <a:tblPr/>
              <a:tblGrid>
                <a:gridCol w="2189544">
                  <a:extLst>
                    <a:ext uri="{9D8B030D-6E8A-4147-A177-3AD203B41FA5}">
                      <a16:colId xmlns:a16="http://schemas.microsoft.com/office/drawing/2014/main" val="20000"/>
                    </a:ext>
                  </a:extLst>
                </a:gridCol>
                <a:gridCol w="6918960">
                  <a:extLst>
                    <a:ext uri="{9D8B030D-6E8A-4147-A177-3AD203B41FA5}">
                      <a16:colId xmlns:a16="http://schemas.microsoft.com/office/drawing/2014/main" val="20001"/>
                    </a:ext>
                  </a:extLst>
                </a:gridCol>
              </a:tblGrid>
              <a:tr h="407559">
                <a:tc>
                  <a:txBody>
                    <a:bodyPr/>
                    <a:lstStyle/>
                    <a:p>
                      <a:r>
                        <a:rPr lang="tr-TR" b="1" noProof="0" dirty="0" smtClean="0">
                          <a:effectLst/>
                        </a:rPr>
                        <a:t>Bölüm</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r>
                        <a:rPr lang="tr-TR" b="1" noProof="0" dirty="0" smtClean="0">
                          <a:effectLst/>
                        </a:rPr>
                        <a:t>Açıklama</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52417">
                <a:tc>
                  <a:txBody>
                    <a:bodyPr/>
                    <a:lstStyle/>
                    <a:p>
                      <a:r>
                        <a:rPr lang="tr-TR" noProof="0" dirty="0" smtClean="0">
                          <a:effectLst/>
                        </a:rPr>
                        <a:t>Önsöz</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tr-TR" noProof="0" dirty="0" smtClean="0">
                          <a:effectLst/>
                        </a:rPr>
                        <a:t>Bu, belgenin beklenen okuyucu kitlesini tanımlamalı ve yeni bir sürümün oluşturulması için bir gerekçe ve her sürümde yapılan değişikliklerin bir özeti dahil olmak üzere sürüm geçmişini açıklamalıdır.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71872">
                <a:tc>
                  <a:txBody>
                    <a:bodyPr/>
                    <a:lstStyle/>
                    <a:p>
                      <a:r>
                        <a:rPr lang="tr-TR" noProof="0" dirty="0" smtClean="0">
                          <a:effectLst/>
                        </a:rPr>
                        <a:t>Giriş</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tr-TR" noProof="0" dirty="0" smtClean="0">
                          <a:effectLst/>
                        </a:rPr>
                        <a:t>Bu, sisteme olan ihtiyacı tanımlamalıdır. Sistemin işlevlerini kısaca tanımlamalı ve diğer sistemlerle nasıl çalışacağını açıklamalıdır. Ayrıca, sistemin, yazılımı devreye alan kuruluşun genel iş veya stratejik hedeflerine nasıl uyduğunu da açıklamalıdır.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32962">
                <a:tc>
                  <a:txBody>
                    <a:bodyPr/>
                    <a:lstStyle/>
                    <a:p>
                      <a:r>
                        <a:rPr lang="tr-TR" noProof="0" dirty="0" smtClean="0">
                          <a:effectLst/>
                        </a:rPr>
                        <a:t>Sözlük</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tr-TR" noProof="0" dirty="0" smtClean="0">
                          <a:effectLst/>
                        </a:rPr>
                        <a:t>Bu, belgede kullanılan teknik terimleri tanımlamalıdır. Okuyucunun deneyimi veya uzmanlığı hakkında varsayımlarda bulunmamalısınız.</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1191326">
                <a:tc>
                  <a:txBody>
                    <a:bodyPr/>
                    <a:lstStyle/>
                    <a:p>
                      <a:r>
                        <a:rPr lang="tr-TR" noProof="0" dirty="0" smtClean="0">
                          <a:effectLst/>
                        </a:rPr>
                        <a:t>Kullanıcı gereksinimleri tanımı</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tr-TR" noProof="0" dirty="0" smtClean="0">
                          <a:effectLst/>
                        </a:rPr>
                        <a:t>Burada, kullanıcı için sağlanan hizmetleri tanımlıyorsunuz. İşlevsel olmayan sistem gereksinimleri de bu bölümde açıklanmalıdır. Bu açıklama</a:t>
                      </a:r>
                      <a:r>
                        <a:rPr lang="en-US" noProof="0" dirty="0" smtClean="0">
                          <a:effectLst/>
                        </a:rPr>
                        <a:t>da</a:t>
                      </a:r>
                      <a:r>
                        <a:rPr lang="tr-TR" noProof="0" dirty="0" smtClean="0">
                          <a:effectLst/>
                        </a:rPr>
                        <a:t>, müşterilerin anlayabileceği doğal dil, diyagramlar veya diğer gösterimler kullanabilir. Uyulması gereken ürün ve süreç standartları belirtilmelidir.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752417">
                <a:tc>
                  <a:txBody>
                    <a:bodyPr/>
                    <a:lstStyle/>
                    <a:p>
                      <a:r>
                        <a:rPr lang="tr-TR" noProof="0" dirty="0" smtClean="0">
                          <a:effectLst/>
                        </a:rPr>
                        <a:t>Sistem mimarisi</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tr-TR" noProof="0" dirty="0" smtClean="0">
                          <a:effectLst/>
                        </a:rPr>
                        <a:t>Bu bölüm, beklenen sistem mimarisine üst düzey bir genel bakış sunmalı ve işlevlerin sistem modülleri arasında dağılımını göstermelidir. Yeniden kullanılan mimari bileşenler vurgulanmalıdır.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31</a:t>
            </a:fld>
            <a:endParaRPr lang="en-US"/>
          </a:p>
        </p:txBody>
      </p:sp>
      <p:sp>
        <p:nvSpPr>
          <p:cNvPr id="6" name="Footer Placeholder 5"/>
          <p:cNvSpPr>
            <a:spLocks noGrp="1"/>
          </p:cNvSpPr>
          <p:nvPr>
            <p:ph type="ftr" sz="quarter" idx="11"/>
          </p:nvPr>
        </p:nvSpPr>
        <p:spPr>
          <a:xfrm>
            <a:off x="4687405" y="6532514"/>
            <a:ext cx="2895600" cy="365125"/>
          </a:xfrm>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1944733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108750"/>
            <a:ext cx="10515600" cy="600527"/>
          </a:xfrm>
        </p:spPr>
        <p:txBody>
          <a:bodyPr/>
          <a:lstStyle/>
          <a:p>
            <a:pPr algn="l"/>
            <a:r>
              <a:rPr lang="tr-TR" sz="3200" b="1" dirty="0">
                <a:solidFill>
                  <a:srgbClr val="000000"/>
                </a:solidFill>
                <a:latin typeface="Times New Roman" panose="02020603050405020304" pitchFamily="18" charset="0"/>
              </a:rPr>
              <a:t>Gereksinimler Belgesinin Yapısı</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0954921"/>
              </p:ext>
            </p:extLst>
          </p:nvPr>
        </p:nvGraphicFramePr>
        <p:xfrm>
          <a:off x="1422400" y="652454"/>
          <a:ext cx="9144000" cy="5760720"/>
        </p:xfrm>
        <a:graphic>
          <a:graphicData uri="http://schemas.openxmlformats.org/drawingml/2006/table">
            <a:tbl>
              <a:tblPr firstRow="1" bandRow="1">
                <a:tableStyleId>{5C22544A-7EE6-4342-B048-85BDC9FD1C3A}</a:tableStyleId>
              </a:tblPr>
              <a:tblGrid>
                <a:gridCol w="1862666">
                  <a:extLst>
                    <a:ext uri="{9D8B030D-6E8A-4147-A177-3AD203B41FA5}">
                      <a16:colId xmlns:a16="http://schemas.microsoft.com/office/drawing/2014/main" val="20000"/>
                    </a:ext>
                  </a:extLst>
                </a:gridCol>
                <a:gridCol w="7281334">
                  <a:extLst>
                    <a:ext uri="{9D8B030D-6E8A-4147-A177-3AD203B41FA5}">
                      <a16:colId xmlns:a16="http://schemas.microsoft.com/office/drawing/2014/main" val="20001"/>
                    </a:ext>
                  </a:extLst>
                </a:gridCol>
              </a:tblGrid>
              <a:tr h="354235">
                <a:tc>
                  <a:txBody>
                    <a:bodyPr/>
                    <a:lstStyle/>
                    <a:p>
                      <a:r>
                        <a:rPr lang="tr-TR" b="1" noProof="0" dirty="0" smtClean="0">
                          <a:effectLst/>
                        </a:rPr>
                        <a:t>Bölüm</a:t>
                      </a:r>
                      <a:endParaRPr lang="tr-TR" noProof="0" dirty="0"/>
                    </a:p>
                  </a:txBody>
                  <a:tcPr anchor="ctr"/>
                </a:tc>
                <a:tc>
                  <a:txBody>
                    <a:bodyPr/>
                    <a:lstStyle/>
                    <a:p>
                      <a:r>
                        <a:rPr lang="tr-TR" b="1" noProof="0" dirty="0" smtClean="0">
                          <a:effectLst/>
                        </a:rPr>
                        <a:t>Açıklama</a:t>
                      </a:r>
                      <a:endParaRPr lang="tr-TR" noProof="0" dirty="0"/>
                    </a:p>
                  </a:txBody>
                  <a:tcPr anchor="ctr"/>
                </a:tc>
                <a:extLst>
                  <a:ext uri="{0D108BD9-81ED-4DB2-BD59-A6C34878D82A}">
                    <a16:rowId xmlns:a16="http://schemas.microsoft.com/office/drawing/2014/main" val="10000"/>
                  </a:ext>
                </a:extLst>
              </a:tr>
              <a:tr h="885587">
                <a:tc>
                  <a:txBody>
                    <a:bodyPr/>
                    <a:lstStyle/>
                    <a:p>
                      <a:r>
                        <a:rPr lang="tr-TR" noProof="0" dirty="0" smtClean="0">
                          <a:effectLst/>
                        </a:rPr>
                        <a:t>Sistem gereksinimleri belirtimi</a:t>
                      </a:r>
                      <a:endParaRPr lang="tr-TR" noProof="0" dirty="0"/>
                    </a:p>
                  </a:txBody>
                  <a:tcPr anchor="ctr"/>
                </a:tc>
                <a:tc>
                  <a:txBody>
                    <a:bodyPr/>
                    <a:lstStyle/>
                    <a:p>
                      <a:r>
                        <a:rPr lang="tr-TR" noProof="0" dirty="0" smtClean="0">
                          <a:effectLst/>
                        </a:rPr>
                        <a:t>Bu, işlevsel ve işlevsel olmayan gereksinimleri daha ayrıntılı olarak açıklamalıdır. Gerekirse, işlevsel olmayan gereksinimlere daha fazla ayrıntı da eklenebilir. Diğer sistemlere </a:t>
                      </a:r>
                      <a:r>
                        <a:rPr lang="tr-TR" noProof="0" dirty="0" err="1" smtClean="0">
                          <a:effectLst/>
                        </a:rPr>
                        <a:t>arayüzler</a:t>
                      </a:r>
                      <a:r>
                        <a:rPr lang="tr-TR" noProof="0" dirty="0" smtClean="0">
                          <a:effectLst/>
                        </a:rPr>
                        <a:t> tanımlanabilir.</a:t>
                      </a:r>
                      <a:endParaRPr lang="tr-TR" noProof="0" dirty="0"/>
                    </a:p>
                  </a:txBody>
                  <a:tcPr anchor="ctr"/>
                </a:tc>
                <a:extLst>
                  <a:ext uri="{0D108BD9-81ED-4DB2-BD59-A6C34878D82A}">
                    <a16:rowId xmlns:a16="http://schemas.microsoft.com/office/drawing/2014/main" val="10001"/>
                  </a:ext>
                </a:extLst>
              </a:tr>
              <a:tr h="885587">
                <a:tc>
                  <a:txBody>
                    <a:bodyPr/>
                    <a:lstStyle/>
                    <a:p>
                      <a:r>
                        <a:rPr lang="tr-TR" noProof="0" dirty="0" smtClean="0">
                          <a:effectLst/>
                        </a:rPr>
                        <a:t>Sistem modelleri</a:t>
                      </a:r>
                      <a:endParaRPr lang="tr-TR" noProof="0" dirty="0"/>
                    </a:p>
                  </a:txBody>
                  <a:tcPr anchor="ctr"/>
                </a:tc>
                <a:tc>
                  <a:txBody>
                    <a:bodyPr/>
                    <a:lstStyle/>
                    <a:p>
                      <a:r>
                        <a:rPr lang="tr-TR" noProof="0" dirty="0" smtClean="0">
                          <a:effectLst/>
                        </a:rPr>
                        <a:t>Bu, sistem bileşenleri ile sistem ve çevresi arasındaki ilişkileri gösteren grafik sistem modellerini içerebilir. Olası modellerin örnekleri, nesne modelleri, veri akışı modelleri veya anlamsal veri modelleridir.</a:t>
                      </a:r>
                      <a:endParaRPr lang="tr-TR" noProof="0" dirty="0"/>
                    </a:p>
                  </a:txBody>
                  <a:tcPr anchor="ctr"/>
                </a:tc>
                <a:extLst>
                  <a:ext uri="{0D108BD9-81ED-4DB2-BD59-A6C34878D82A}">
                    <a16:rowId xmlns:a16="http://schemas.microsoft.com/office/drawing/2014/main" val="10002"/>
                  </a:ext>
                </a:extLst>
              </a:tr>
              <a:tr h="1416939">
                <a:tc>
                  <a:txBody>
                    <a:bodyPr/>
                    <a:lstStyle/>
                    <a:p>
                      <a:r>
                        <a:rPr lang="tr-TR" noProof="0" dirty="0" smtClean="0">
                          <a:effectLst/>
                        </a:rPr>
                        <a:t>Sistem </a:t>
                      </a:r>
                      <a:r>
                        <a:rPr lang="en-US" noProof="0" dirty="0" err="1" smtClean="0">
                          <a:effectLst/>
                        </a:rPr>
                        <a:t>gelişimi</a:t>
                      </a:r>
                      <a:endParaRPr lang="tr-TR" noProof="0" dirty="0"/>
                    </a:p>
                  </a:txBody>
                  <a:tcPr anchor="ctr"/>
                </a:tc>
                <a:tc>
                  <a:txBody>
                    <a:bodyPr/>
                    <a:lstStyle/>
                    <a:p>
                      <a:r>
                        <a:rPr lang="tr-TR" noProof="0" dirty="0" smtClean="0">
                          <a:effectLst/>
                        </a:rPr>
                        <a:t>Bu, sistemin dayandığı temel varsayımları ve donanım gelişimi, değişen kullanıcı ihtiyaçları vb. </a:t>
                      </a:r>
                      <a:r>
                        <a:rPr lang="en-US" noProof="0" dirty="0" smtClean="0">
                          <a:effectLst/>
                        </a:rPr>
                        <a:t>n</a:t>
                      </a:r>
                      <a:r>
                        <a:rPr lang="tr-TR" noProof="0" dirty="0" smtClean="0">
                          <a:effectLst/>
                        </a:rPr>
                        <a:t>edeniyle beklenen değişiklikleri açıklamalıdır. Bu bölüm, sistem tasarımcıları için yararlıdır çünkü sistemde gelecekteki olası değişiklikleri kısıtlayacak tasarım kararlarından kaçınmalarına yardımcı olabilir.</a:t>
                      </a:r>
                      <a:endParaRPr lang="tr-TR" noProof="0" dirty="0"/>
                    </a:p>
                  </a:txBody>
                  <a:tcPr anchor="ctr"/>
                </a:tc>
                <a:extLst>
                  <a:ext uri="{0D108BD9-81ED-4DB2-BD59-A6C34878D82A}">
                    <a16:rowId xmlns:a16="http://schemas.microsoft.com/office/drawing/2014/main" val="10003"/>
                  </a:ext>
                </a:extLst>
              </a:tr>
              <a:tr h="1416939">
                <a:tc>
                  <a:txBody>
                    <a:bodyPr/>
                    <a:lstStyle/>
                    <a:p>
                      <a:r>
                        <a:rPr lang="tr-TR" noProof="0" dirty="0" smtClean="0">
                          <a:effectLst/>
                        </a:rPr>
                        <a:t>Ekler</a:t>
                      </a:r>
                      <a:endParaRPr lang="tr-TR" noProof="0" dirty="0"/>
                    </a:p>
                  </a:txBody>
                  <a:tcPr anchor="ctr"/>
                </a:tc>
                <a:tc>
                  <a:txBody>
                    <a:bodyPr/>
                    <a:lstStyle/>
                    <a:p>
                      <a:r>
                        <a:rPr lang="tr-TR" noProof="0" dirty="0" smtClean="0">
                          <a:effectLst/>
                        </a:rPr>
                        <a:t>Bunlar, geliştirilmekte olan uygulamayla ilgili ayrıntılı, özel bilgiler sağlamalıdır; örneğin, donanım ve </a:t>
                      </a:r>
                      <a:r>
                        <a:rPr lang="tr-TR" noProof="0" dirty="0" err="1" smtClean="0">
                          <a:effectLst/>
                        </a:rPr>
                        <a:t>veritabanı</a:t>
                      </a:r>
                      <a:r>
                        <a:rPr lang="tr-TR" noProof="0" dirty="0" smtClean="0">
                          <a:effectLst/>
                        </a:rPr>
                        <a:t> açıklamaları. Donanım gereksinimleri, sistem için minimum ve optimum yapılandırmaları tanımlar. </a:t>
                      </a:r>
                      <a:r>
                        <a:rPr lang="tr-TR" noProof="0" dirty="0" err="1" smtClean="0">
                          <a:effectLst/>
                        </a:rPr>
                        <a:t>Veritabanı</a:t>
                      </a:r>
                      <a:r>
                        <a:rPr lang="tr-TR" noProof="0" dirty="0" smtClean="0">
                          <a:effectLst/>
                        </a:rPr>
                        <a:t> gereksinimleri, sistem tarafından kullanılan verilerin mantıksal organizasyonunu ve veriler arasındaki ilişkileri tanımlar.</a:t>
                      </a:r>
                      <a:endParaRPr lang="tr-TR" noProof="0" dirty="0"/>
                    </a:p>
                  </a:txBody>
                  <a:tcPr anchor="ctr"/>
                </a:tc>
                <a:extLst>
                  <a:ext uri="{0D108BD9-81ED-4DB2-BD59-A6C34878D82A}">
                    <a16:rowId xmlns:a16="http://schemas.microsoft.com/office/drawing/2014/main" val="10004"/>
                  </a:ext>
                </a:extLst>
              </a:tr>
              <a:tr h="619911">
                <a:tc>
                  <a:txBody>
                    <a:bodyPr/>
                    <a:lstStyle/>
                    <a:p>
                      <a:r>
                        <a:rPr lang="tr-TR" noProof="0" dirty="0" smtClean="0">
                          <a:effectLst/>
                        </a:rPr>
                        <a:t>Dizin</a:t>
                      </a:r>
                      <a:endParaRPr lang="tr-TR" noProof="0" dirty="0"/>
                    </a:p>
                  </a:txBody>
                  <a:tcPr anchor="ctr"/>
                </a:tc>
                <a:tc>
                  <a:txBody>
                    <a:bodyPr/>
                    <a:lstStyle/>
                    <a:p>
                      <a:r>
                        <a:rPr lang="tr-TR" noProof="0" dirty="0" smtClean="0">
                          <a:effectLst/>
                        </a:rPr>
                        <a:t>Belgeye birkaç dizin dahil edilebilir. Normal bir alfabetik dizinin yanı sıra, bir diyagram dizini, bir işlev dizini vb. </a:t>
                      </a:r>
                      <a:r>
                        <a:rPr lang="en-US" noProof="0" dirty="0" smtClean="0">
                          <a:effectLst/>
                        </a:rPr>
                        <a:t>o</a:t>
                      </a:r>
                      <a:r>
                        <a:rPr lang="tr-TR" noProof="0" dirty="0" err="1" smtClean="0">
                          <a:effectLst/>
                        </a:rPr>
                        <a:t>labilir</a:t>
                      </a:r>
                      <a:r>
                        <a:rPr lang="tr-TR" noProof="0" dirty="0" smtClean="0">
                          <a:effectLst/>
                        </a:rPr>
                        <a:t>.</a:t>
                      </a:r>
                      <a:endParaRPr lang="tr-TR" noProof="0" dirty="0"/>
                    </a:p>
                  </a:txBody>
                  <a:tcPr anchor="ct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32</a:t>
            </a:fld>
            <a:endParaRPr lang="en-US"/>
          </a:p>
        </p:txBody>
      </p:sp>
      <p:sp>
        <p:nvSpPr>
          <p:cNvPr id="6" name="Footer Placeholder 5"/>
          <p:cNvSpPr>
            <a:spLocks noGrp="1"/>
          </p:cNvSpPr>
          <p:nvPr>
            <p:ph type="ftr" sz="quarter" idx="11"/>
          </p:nvPr>
        </p:nvSpPr>
        <p:spPr>
          <a:xfrm>
            <a:off x="7534741" y="6538913"/>
            <a:ext cx="2895600" cy="365125"/>
          </a:xfrm>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704328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Gereksinim Özellikleri</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Kullanıcı ve sistem gereksinimlerinin bir gereksinimler belgesine yazılması süreci.</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Kullanıcı gereksinimleri, teknik bir geçmişi olmayan son kullanıcılar ve müşteriler tarafından anlaşılabilir olmalıdır.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Sistem gereksinimleri daha ayrıntılı gereksinimlerdir ve daha fazla teknik bilgi içerebilir.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Gereksinimler, sistem geliştirme sözleşmesinin parçası olabilir</a:t>
            </a:r>
          </a:p>
          <a:p>
            <a:pPr marL="742950" lvl="1" indent="-285750" algn="just"/>
            <a:r>
              <a:rPr lang="tr-TR" b="0" i="0" noProof="0" dirty="0">
                <a:solidFill>
                  <a:srgbClr val="000000"/>
                </a:solidFill>
                <a:effectLst/>
                <a:latin typeface="Times New Roman" panose="02020603050405020304" pitchFamily="18" charset="0"/>
              </a:rPr>
              <a:t>Bu nedenle, bunların olabildiğince eksiksiz olması önemlidir.</a:t>
            </a:r>
          </a:p>
        </p:txBody>
      </p:sp>
      <p:sp>
        <p:nvSpPr>
          <p:cNvPr id="4" name="Footer Placeholder 3"/>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33</a:t>
            </a:fld>
            <a:endParaRPr lang="en-US"/>
          </a:p>
        </p:txBody>
      </p:sp>
    </p:spTree>
    <p:extLst>
      <p:ext uri="{BB962C8B-B14F-4D97-AF65-F5344CB8AC3E}">
        <p14:creationId xmlns:p14="http://schemas.microsoft.com/office/powerpoint/2010/main" val="854735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09600" y="152400"/>
            <a:ext cx="10515600" cy="843510"/>
          </a:xfrm>
        </p:spPr>
        <p:txBody>
          <a:bodyPr/>
          <a:lstStyle/>
          <a:p>
            <a:pPr algn="l"/>
            <a:r>
              <a:rPr lang="tr-TR" sz="3200" b="1" dirty="0">
                <a:solidFill>
                  <a:srgbClr val="000000"/>
                </a:solidFill>
                <a:latin typeface="Times New Roman" panose="02020603050405020304" pitchFamily="18" charset="0"/>
              </a:rPr>
              <a:t>Sistem Gereksinimleri Belirtimi Yazmanın Yolları</a:t>
            </a:r>
          </a:p>
        </p:txBody>
      </p:sp>
      <p:graphicFrame>
        <p:nvGraphicFramePr>
          <p:cNvPr id="5" name="Table 4"/>
          <p:cNvGraphicFramePr>
            <a:graphicFrameLocks noGrp="1"/>
          </p:cNvGraphicFramePr>
          <p:nvPr>
            <p:extLst>
              <p:ext uri="{D42A27DB-BD31-4B8C-83A1-F6EECF244321}">
                <p14:modId xmlns:p14="http://schemas.microsoft.com/office/powerpoint/2010/main" val="1510505563"/>
              </p:ext>
            </p:extLst>
          </p:nvPr>
        </p:nvGraphicFramePr>
        <p:xfrm>
          <a:off x="1461621" y="902861"/>
          <a:ext cx="9144000" cy="5362207"/>
        </p:xfrm>
        <a:graphic>
          <a:graphicData uri="http://schemas.openxmlformats.org/drawingml/2006/table">
            <a:tbl>
              <a:tblPr/>
              <a:tblGrid>
                <a:gridCol w="2000250">
                  <a:extLst>
                    <a:ext uri="{9D8B030D-6E8A-4147-A177-3AD203B41FA5}">
                      <a16:colId xmlns:a16="http://schemas.microsoft.com/office/drawing/2014/main" val="20000"/>
                    </a:ext>
                  </a:extLst>
                </a:gridCol>
                <a:gridCol w="7143750">
                  <a:extLst>
                    <a:ext uri="{9D8B030D-6E8A-4147-A177-3AD203B41FA5}">
                      <a16:colId xmlns:a16="http://schemas.microsoft.com/office/drawing/2014/main" val="20001"/>
                    </a:ext>
                  </a:extLst>
                </a:gridCol>
              </a:tblGrid>
              <a:tr h="405368">
                <a:tc>
                  <a:txBody>
                    <a:bodyPr/>
                    <a:lstStyle/>
                    <a:p>
                      <a:r>
                        <a:rPr lang="tr-TR" b="1" noProof="0" dirty="0" smtClean="0">
                          <a:effectLst/>
                        </a:rPr>
                        <a:t>Gösterim</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r>
                        <a:rPr lang="tr-TR" b="1" noProof="0" dirty="0" smtClean="0">
                          <a:effectLst/>
                        </a:rPr>
                        <a:t>Açıklama</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42308">
                <a:tc>
                  <a:txBody>
                    <a:bodyPr/>
                    <a:lstStyle/>
                    <a:p>
                      <a:r>
                        <a:rPr lang="tr-TR" b="1" noProof="0" dirty="0" smtClean="0">
                          <a:effectLst/>
                        </a:rPr>
                        <a:t>Doğal lisan</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tr-TR" noProof="0" dirty="0" smtClean="0">
                          <a:effectLst/>
                        </a:rPr>
                        <a:t>Gereksinimler, doğal dilde numaralandırılmış cümleler kullanılarak yazılmıştır. Her cümle bir şartı ifade etmelidir.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748371">
                <a:tc>
                  <a:txBody>
                    <a:bodyPr/>
                    <a:lstStyle/>
                    <a:p>
                      <a:r>
                        <a:rPr lang="tr-TR" noProof="0" dirty="0" smtClean="0">
                          <a:effectLst/>
                        </a:rPr>
                        <a:t>Yapılandırılmış doğal dil</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tr-TR" noProof="0" dirty="0" smtClean="0">
                          <a:effectLst/>
                        </a:rPr>
                        <a:t>Gereksinimler, standart bir form veya şablon üzerine doğal dilde yazılmıştır. Her alan, gereksinimin bir yönü hakkında bilgi sağlar.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1004636">
                <a:tc>
                  <a:txBody>
                    <a:bodyPr/>
                    <a:lstStyle/>
                    <a:p>
                      <a:r>
                        <a:rPr lang="tr-TR" noProof="0" dirty="0" smtClean="0">
                          <a:effectLst/>
                        </a:rPr>
                        <a:t>Tasarım açıklama dilleri</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tr-TR" noProof="0" dirty="0" smtClean="0">
                          <a:effectLst/>
                        </a:rPr>
                        <a:t>Bu yaklaşım, bir programlama dili gibi bir dil kullanır, ancak sistemin </a:t>
                      </a:r>
                      <a:r>
                        <a:rPr lang="tr-TR" noProof="0" dirty="0" err="1" smtClean="0">
                          <a:effectLst/>
                        </a:rPr>
                        <a:t>operasyonel</a:t>
                      </a:r>
                      <a:r>
                        <a:rPr lang="tr-TR" noProof="0" dirty="0" smtClean="0">
                          <a:effectLst/>
                        </a:rPr>
                        <a:t> bir modelini tanımlayarak gereksinimleri belirlemek için daha soyut özelliklere sahiptir. Bu yaklaşım, </a:t>
                      </a:r>
                      <a:r>
                        <a:rPr lang="tr-TR" noProof="0" dirty="0" err="1" smtClean="0">
                          <a:effectLst/>
                        </a:rPr>
                        <a:t>arayüz</a:t>
                      </a:r>
                      <a:r>
                        <a:rPr lang="tr-TR" noProof="0" dirty="0" smtClean="0">
                          <a:effectLst/>
                        </a:rPr>
                        <a:t> özellikleri için faydalı olabilse de, artık nadiren kullanılmaktadır.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48371">
                <a:tc>
                  <a:txBody>
                    <a:bodyPr/>
                    <a:lstStyle/>
                    <a:p>
                      <a:r>
                        <a:rPr lang="tr-TR" noProof="0" dirty="0" smtClean="0">
                          <a:effectLst/>
                        </a:rPr>
                        <a:t>Grafik gösterimler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r>
                        <a:rPr lang="tr-TR" noProof="0" dirty="0" smtClean="0">
                          <a:effectLst/>
                        </a:rPr>
                        <a:t>Metin açıklamaları ile desteklenen grafik modeller, sistemin işlevsel gereksinimlerini tanımlamak için kullanılır; UML kullanım durumu ve sıra diyagramları yaygın olarak kullanılır.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366963">
                <a:tc>
                  <a:txBody>
                    <a:bodyPr/>
                    <a:lstStyle/>
                    <a:p>
                      <a:r>
                        <a:rPr lang="tr-TR" noProof="0" dirty="0" smtClean="0">
                          <a:effectLst/>
                        </a:rPr>
                        <a:t>Matematiksel özellikler</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r>
                        <a:rPr lang="tr-TR" noProof="0" dirty="0" smtClean="0">
                          <a:effectLst/>
                        </a:rPr>
                        <a:t>Bu gösterimler, sonlu durum makineleri veya kümeleri gibi matematiksel kavramlara dayanır. Bu belirsiz özellikler bir gereksinimler belgesindeki belirsizliği azaltabilse de, çoğu müşteri resmi bir belirtimi anlamaz. İstediklerini temsil edip etmediğini kontrol edemezler ve bunu bir sistem sözleşmesi olarak kabul etme konusunda isteksiz</a:t>
                      </a:r>
                      <a:r>
                        <a:rPr lang="en-US" baseline="0" noProof="0" dirty="0" smtClean="0">
                          <a:effectLst/>
                        </a:rPr>
                        <a:t> </a:t>
                      </a:r>
                      <a:r>
                        <a:rPr lang="en-US" baseline="0" noProof="0" dirty="0" err="1" smtClean="0">
                          <a:effectLst/>
                        </a:rPr>
                        <a:t>olurlar</a:t>
                      </a:r>
                      <a:r>
                        <a:rPr lang="en-US" baseline="0" noProof="0" dirty="0" smtClean="0">
                          <a:effectLst/>
                        </a:rPr>
                        <a:t>.</a:t>
                      </a:r>
                      <a:endParaRPr lang="tr-TR" noProof="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34</a:t>
            </a:fld>
            <a:endParaRPr lang="en-US"/>
          </a:p>
        </p:txBody>
      </p:sp>
      <p:sp>
        <p:nvSpPr>
          <p:cNvPr id="6" name="Footer Placeholder 5"/>
          <p:cNvSpPr>
            <a:spLocks noGrp="1"/>
          </p:cNvSpPr>
          <p:nvPr>
            <p:ph type="ftr" sz="quarter" idx="11"/>
          </p:nvPr>
        </p:nvSpPr>
        <p:spPr>
          <a:xfrm>
            <a:off x="8074144" y="6538913"/>
            <a:ext cx="2895600" cy="365125"/>
          </a:xfrm>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25636452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Gereksinimler Ve Tasarım</a:t>
            </a:r>
          </a:p>
        </p:txBody>
      </p:sp>
      <p:sp>
        <p:nvSpPr>
          <p:cNvPr id="63491" name="Rectangle 3"/>
          <p:cNvSpPr>
            <a:spLocks noGrp="1" noChangeArrowheads="1"/>
          </p:cNvSpPr>
          <p:nvPr>
            <p:ph type="body" idx="1"/>
          </p:nvPr>
        </p:nvSpPr>
        <p:spPr/>
        <p:txBody>
          <a:bodyPr/>
          <a:lstStyle/>
          <a:p>
            <a:pPr algn="l">
              <a:buFont typeface="Arial" panose="020B0604020202020204" pitchFamily="34" charset="0"/>
              <a:buChar char="•"/>
            </a:pPr>
            <a:r>
              <a:rPr lang="tr-TR" dirty="0">
                <a:solidFill>
                  <a:srgbClr val="000000"/>
                </a:solidFill>
                <a:latin typeface="Times New Roman" panose="02020603050405020304" pitchFamily="18" charset="0"/>
              </a:rPr>
              <a:t>Prensip olarak, gereksinimler sistemin ne yapması gerektiğini belirtmeli ve tasarım bunu nasıl yaptığını açıklamalıdır.</a:t>
            </a:r>
          </a:p>
          <a:p>
            <a:pPr algn="l">
              <a:buFont typeface="Arial" panose="020B0604020202020204" pitchFamily="34" charset="0"/>
              <a:buChar char="•"/>
            </a:pPr>
            <a:r>
              <a:rPr lang="tr-TR" dirty="0">
                <a:solidFill>
                  <a:srgbClr val="000000"/>
                </a:solidFill>
                <a:latin typeface="Times New Roman" panose="02020603050405020304" pitchFamily="18" charset="0"/>
              </a:rPr>
              <a:t>Uygulamada, gereksinimler ve tasarım birbirinden ayrılamaz</a:t>
            </a:r>
          </a:p>
          <a:p>
            <a:pPr marL="742950" lvl="1" indent="-285750"/>
            <a:r>
              <a:rPr lang="tr-TR" dirty="0">
                <a:solidFill>
                  <a:srgbClr val="000000"/>
                </a:solidFill>
                <a:latin typeface="Times New Roman" panose="02020603050405020304" pitchFamily="18" charset="0"/>
              </a:rPr>
              <a:t>Gereksinimleri yapılandırmak için bir sistem mimarisi tasarlanabilir;</a:t>
            </a:r>
          </a:p>
          <a:p>
            <a:pPr marL="742950" lvl="1" indent="-285750"/>
            <a:r>
              <a:rPr lang="tr-TR" dirty="0">
                <a:solidFill>
                  <a:srgbClr val="000000"/>
                </a:solidFill>
                <a:latin typeface="Times New Roman" panose="02020603050405020304" pitchFamily="18" charset="0"/>
              </a:rPr>
              <a:t>Sistem, tasarım gereksinimleri oluşturan diğer sistemlerle birlikte çalışabilir;</a:t>
            </a:r>
          </a:p>
          <a:p>
            <a:pPr marL="742950" lvl="1" indent="-285750"/>
            <a:r>
              <a:rPr lang="tr-TR" dirty="0">
                <a:solidFill>
                  <a:srgbClr val="000000"/>
                </a:solidFill>
                <a:latin typeface="Times New Roman" panose="02020603050405020304" pitchFamily="18" charset="0"/>
              </a:rPr>
              <a:t>İşlevsel olmayan gereksinimleri karşılamak için belirli bir mimarinin kullanılması bir alan gereksinimi olabilir.</a:t>
            </a:r>
          </a:p>
          <a:p>
            <a:pPr marL="742950" lvl="1" indent="-285750"/>
            <a:r>
              <a:rPr lang="tr-TR" dirty="0">
                <a:solidFill>
                  <a:srgbClr val="000000"/>
                </a:solidFill>
                <a:latin typeface="Times New Roman" panose="02020603050405020304" pitchFamily="18" charset="0"/>
              </a:rPr>
              <a:t>Bu, yasal bir gerekliliğin</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bir</a:t>
            </a:r>
            <a:r>
              <a:rPr lang="tr-TR" dirty="0">
                <a:solidFill>
                  <a:srgbClr val="000000"/>
                </a:solidFill>
                <a:latin typeface="Times New Roman" panose="02020603050405020304" pitchFamily="18" charset="0"/>
              </a:rPr>
              <a:t> sonucu olabilir.</a:t>
            </a:r>
          </a:p>
        </p:txBody>
      </p:sp>
    </p:spTree>
    <p:extLst>
      <p:ext uri="{BB962C8B-B14F-4D97-AF65-F5344CB8AC3E}">
        <p14:creationId xmlns:p14="http://schemas.microsoft.com/office/powerpoint/2010/main" val="1158413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Doğal Dil Özelliği</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Gereksinimler, diyagramlar ve tablolarla tamamlanan doğal dil cümleleri olarak yazılır.</a:t>
            </a:r>
          </a:p>
          <a:p>
            <a:pPr algn="just">
              <a:buFont typeface="Arial" panose="020B0604020202020204" pitchFamily="34" charset="0"/>
              <a:buChar char="•"/>
            </a:pPr>
            <a:r>
              <a:rPr lang="tr-TR" dirty="0">
                <a:solidFill>
                  <a:srgbClr val="000000"/>
                </a:solidFill>
                <a:latin typeface="Times New Roman" panose="02020603050405020304" pitchFamily="18" charset="0"/>
              </a:rPr>
              <a:t>İfade edici, sezgisel ve evrensel olduğu için yazma gereksinimleri için kullanılır. Bu, gereksinimlerin kullanıcılar ve müşteriler tarafından anlaşılabileceği anlamına gelir.</a:t>
            </a:r>
          </a:p>
        </p:txBody>
      </p:sp>
      <p:sp>
        <p:nvSpPr>
          <p:cNvPr id="4" name="Footer Placeholder 3"/>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36</a:t>
            </a:fld>
            <a:endParaRPr lang="en-US"/>
          </a:p>
        </p:txBody>
      </p:sp>
    </p:spTree>
    <p:extLst>
      <p:ext uri="{BB962C8B-B14F-4D97-AF65-F5344CB8AC3E}">
        <p14:creationId xmlns:p14="http://schemas.microsoft.com/office/powerpoint/2010/main" val="3945018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905000" y="266700"/>
            <a:ext cx="8229600" cy="1104900"/>
          </a:xfrm>
        </p:spPr>
        <p:txBody>
          <a:bodyPr/>
          <a:lstStyle/>
          <a:p>
            <a:pPr algn="l"/>
            <a:r>
              <a:rPr lang="tr-TR" sz="3200" b="1" dirty="0">
                <a:solidFill>
                  <a:srgbClr val="000000"/>
                </a:solidFill>
                <a:latin typeface="Times New Roman" panose="02020603050405020304" pitchFamily="18" charset="0"/>
              </a:rPr>
              <a:t>Yazım Gereksinimleri </a:t>
            </a:r>
            <a:r>
              <a:rPr lang="en-US" sz="3200" b="1" dirty="0">
                <a:solidFill>
                  <a:srgbClr val="000000"/>
                </a:solidFill>
                <a:latin typeface="Times New Roman" panose="02020603050405020304" pitchFamily="18" charset="0"/>
              </a:rPr>
              <a:t>İ</a:t>
            </a:r>
            <a:r>
              <a:rPr lang="tr-TR" sz="3200" b="1" dirty="0" err="1">
                <a:solidFill>
                  <a:srgbClr val="000000"/>
                </a:solidFill>
                <a:latin typeface="Times New Roman" panose="02020603050405020304" pitchFamily="18" charset="0"/>
              </a:rPr>
              <a:t>çin</a:t>
            </a:r>
            <a:r>
              <a:rPr lang="tr-TR" sz="3200" b="1" dirty="0">
                <a:solidFill>
                  <a:srgbClr val="000000"/>
                </a:solidFill>
                <a:latin typeface="Times New Roman" panose="02020603050405020304" pitchFamily="18" charset="0"/>
              </a:rPr>
              <a:t> Yönergeler</a:t>
            </a:r>
          </a:p>
        </p:txBody>
      </p:sp>
      <p:sp>
        <p:nvSpPr>
          <p:cNvPr id="61443" name="Rectangle 3"/>
          <p:cNvSpPr>
            <a:spLocks noGrp="1" noChangeArrowheads="1"/>
          </p:cNvSpPr>
          <p:nvPr>
            <p:ph type="body" idx="1"/>
          </p:nvPr>
        </p:nvSpPr>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Standart bir format icat edin ve tüm gereksinimler için kullanın.</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Dili tutarlı bir şekilde kullanın. Zorunlu gereksinimler için </a:t>
            </a:r>
            <a:r>
              <a:rPr lang="tr-TR" b="0" i="0" noProof="0" dirty="0" smtClean="0">
                <a:solidFill>
                  <a:srgbClr val="000000"/>
                </a:solidFill>
                <a:effectLst/>
                <a:latin typeface="Times New Roman" panose="02020603050405020304" pitchFamily="18" charset="0"/>
              </a:rPr>
              <a:t>kullan</a:t>
            </a:r>
            <a:r>
              <a:rPr lang="en-US" b="0" i="0" noProof="0" dirty="0" err="1" smtClean="0">
                <a:solidFill>
                  <a:srgbClr val="000000"/>
                </a:solidFill>
                <a:effectLst/>
                <a:latin typeface="Times New Roman" panose="02020603050405020304" pitchFamily="18" charset="0"/>
              </a:rPr>
              <a:t>ılan</a:t>
            </a:r>
            <a:r>
              <a:rPr lang="en-US" b="0" i="0" noProof="0" dirty="0" smtClean="0">
                <a:solidFill>
                  <a:srgbClr val="000000"/>
                </a:solidFill>
                <a:effectLst/>
                <a:latin typeface="Times New Roman" panose="02020603050405020304" pitchFamily="18" charset="0"/>
              </a:rPr>
              <a:t> format</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istenen gereksinimler </a:t>
            </a:r>
            <a:r>
              <a:rPr lang="tr-TR" b="0" i="0" noProof="0" dirty="0" smtClean="0">
                <a:solidFill>
                  <a:srgbClr val="000000"/>
                </a:solidFill>
                <a:effectLst/>
                <a:latin typeface="Times New Roman" panose="02020603050405020304" pitchFamily="18" charset="0"/>
              </a:rPr>
              <a:t>için</a:t>
            </a:r>
            <a:r>
              <a:rPr lang="en-US" b="0" i="0" noProof="0" dirty="0" smtClean="0">
                <a:solidFill>
                  <a:srgbClr val="000000"/>
                </a:solidFill>
                <a:effectLst/>
                <a:latin typeface="Times New Roman" panose="02020603050405020304" pitchFamily="18" charset="0"/>
              </a:rPr>
              <a:t> de</a:t>
            </a:r>
            <a:r>
              <a:rPr lang="tr-TR" b="0" i="0" noProof="0" dirty="0" smtClean="0">
                <a:solidFill>
                  <a:srgbClr val="000000"/>
                </a:solidFill>
                <a:effectLst/>
                <a:latin typeface="Times New Roman" panose="02020603050405020304" pitchFamily="18" charset="0"/>
              </a:rPr>
              <a:t> </a:t>
            </a:r>
            <a:r>
              <a:rPr lang="en-US" b="0" i="0" noProof="0" dirty="0" err="1" smtClean="0">
                <a:solidFill>
                  <a:srgbClr val="000000"/>
                </a:solidFill>
                <a:effectLst/>
                <a:latin typeface="Times New Roman" panose="02020603050405020304" pitchFamily="18" charset="0"/>
              </a:rPr>
              <a:t>kullanılmalıdır</a:t>
            </a:r>
            <a:r>
              <a:rPr lang="tr-TR" b="0" i="0" noProof="0" dirty="0" smtClean="0">
                <a:solidFill>
                  <a:srgbClr val="000000"/>
                </a:solidFill>
                <a:effectLst/>
                <a:latin typeface="Times New Roman" panose="02020603050405020304" pitchFamily="18" charset="0"/>
              </a:rPr>
              <a:t>.</a:t>
            </a:r>
            <a:endParaRPr lang="tr-TR" b="0" i="0" noProof="0" dirty="0">
              <a:solidFill>
                <a:srgbClr val="000000"/>
              </a:solidFill>
              <a:effectLst/>
              <a:latin typeface="Times New Roman" panose="02020603050405020304" pitchFamily="18" charset="0"/>
            </a:endParaRP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Gereksinimin önemli kısımlarını belirlemek için metin vurgulamayı kullanın.</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Bilgisayar jargonu kullanmaktan kaçının.</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Bir gerekliliğin neden gerekli olduğuna dair bir açıklama (gerekçe) ekleyin.</a:t>
            </a:r>
          </a:p>
        </p:txBody>
      </p:sp>
    </p:spTree>
    <p:extLst>
      <p:ext uri="{BB962C8B-B14F-4D97-AF65-F5344CB8AC3E}">
        <p14:creationId xmlns:p14="http://schemas.microsoft.com/office/powerpoint/2010/main" val="3465652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Doğal Dille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lgili Sorunlar</a:t>
            </a:r>
          </a:p>
        </p:txBody>
      </p:sp>
      <p:sp>
        <p:nvSpPr>
          <p:cNvPr id="55299" name="Rectangle 3"/>
          <p:cNvSpPr>
            <a:spLocks noGrp="1" noChangeArrowheads="1"/>
          </p:cNvSpPr>
          <p:nvPr>
            <p:ph type="body"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Net değil, netlik yok, netliğin olmaması</a:t>
            </a:r>
          </a:p>
          <a:p>
            <a:pPr marL="742950" lvl="1" indent="-285750" algn="just"/>
            <a:r>
              <a:rPr lang="tr-TR" dirty="0">
                <a:solidFill>
                  <a:srgbClr val="000000"/>
                </a:solidFill>
                <a:latin typeface="Times New Roman" panose="02020603050405020304" pitchFamily="18" charset="0"/>
              </a:rPr>
              <a:t>Belgenin okunmasını zorlaştırmadan hassaslık zordur.</a:t>
            </a:r>
          </a:p>
          <a:p>
            <a:pPr algn="just">
              <a:buFont typeface="Arial" panose="020B0604020202020204" pitchFamily="34" charset="0"/>
              <a:buChar char="•"/>
            </a:pPr>
            <a:r>
              <a:rPr lang="tr-TR" dirty="0">
                <a:solidFill>
                  <a:srgbClr val="000000"/>
                </a:solidFill>
                <a:latin typeface="Times New Roman" panose="02020603050405020304" pitchFamily="18" charset="0"/>
              </a:rPr>
              <a:t>Gereksinim karmaşası</a:t>
            </a:r>
          </a:p>
          <a:p>
            <a:pPr marL="742950" lvl="1" indent="-285750" algn="just"/>
            <a:r>
              <a:rPr lang="tr-TR" dirty="0">
                <a:solidFill>
                  <a:srgbClr val="000000"/>
                </a:solidFill>
                <a:latin typeface="Times New Roman" panose="02020603050405020304" pitchFamily="18" charset="0"/>
              </a:rPr>
              <a:t>İşlevsel ve işlevsel olmayan gereksinimler karışık olma eğilimindedir.</a:t>
            </a:r>
          </a:p>
          <a:p>
            <a:pPr algn="just">
              <a:buFont typeface="Arial" panose="020B0604020202020204" pitchFamily="34" charset="0"/>
              <a:buChar char="•"/>
            </a:pPr>
            <a:r>
              <a:rPr lang="tr-TR" dirty="0">
                <a:solidFill>
                  <a:srgbClr val="000000"/>
                </a:solidFill>
                <a:latin typeface="Times New Roman" panose="02020603050405020304" pitchFamily="18" charset="0"/>
              </a:rPr>
              <a:t>Gereksinimlerin birleşmesi</a:t>
            </a:r>
          </a:p>
          <a:p>
            <a:pPr marL="742950" lvl="1" indent="-285750" algn="just"/>
            <a:r>
              <a:rPr lang="tr-TR" dirty="0">
                <a:solidFill>
                  <a:srgbClr val="000000"/>
                </a:solidFill>
                <a:latin typeface="Times New Roman" panose="02020603050405020304" pitchFamily="18" charset="0"/>
              </a:rPr>
              <a:t>Birkaç farklı gereksinim birlikte ifade edilebilir.</a:t>
            </a:r>
          </a:p>
        </p:txBody>
      </p:sp>
    </p:spTree>
    <p:extLst>
      <p:ext uri="{BB962C8B-B14F-4D97-AF65-F5344CB8AC3E}">
        <p14:creationId xmlns:p14="http://schemas.microsoft.com/office/powerpoint/2010/main" val="19494115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İnsülin Pompası Yazılım Sistemi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çin Örnek Gereksinimler</a:t>
            </a:r>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39</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pic>
        <p:nvPicPr>
          <p:cNvPr id="2" name="Resim 1"/>
          <p:cNvPicPr>
            <a:picLocks noChangeAspect="1"/>
          </p:cNvPicPr>
          <p:nvPr/>
        </p:nvPicPr>
        <p:blipFill>
          <a:blip r:embed="rId2"/>
          <a:stretch>
            <a:fillRect/>
          </a:stretch>
        </p:blipFill>
        <p:spPr>
          <a:xfrm>
            <a:off x="368300" y="2151037"/>
            <a:ext cx="11393487" cy="2381275"/>
          </a:xfrm>
          <a:prstGeom prst="rect">
            <a:avLst/>
          </a:prstGeom>
        </p:spPr>
      </p:pic>
    </p:spTree>
    <p:extLst>
      <p:ext uri="{BB962C8B-B14F-4D97-AF65-F5344CB8AC3E}">
        <p14:creationId xmlns:p14="http://schemas.microsoft.com/office/powerpoint/2010/main" val="16304484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Gereklilik </a:t>
            </a:r>
            <a:r>
              <a:rPr lang="tr-TR" sz="3200" dirty="0">
                <a:solidFill>
                  <a:srgbClr val="000000"/>
                </a:solidFill>
                <a:latin typeface="Times New Roman" panose="02020603050405020304" pitchFamily="18" charset="0"/>
              </a:rPr>
              <a:t>N</a:t>
            </a:r>
            <a:r>
              <a:rPr lang="tr-TR" sz="3200" b="1" dirty="0">
                <a:solidFill>
                  <a:srgbClr val="000000"/>
                </a:solidFill>
                <a:latin typeface="Times New Roman" panose="02020603050405020304" pitchFamily="18" charset="0"/>
              </a:rPr>
              <a:t>edir?</a:t>
            </a:r>
          </a:p>
        </p:txBody>
      </p:sp>
      <p:sp>
        <p:nvSpPr>
          <p:cNvPr id="8195" name="Rectangle 3"/>
          <p:cNvSpPr>
            <a:spLocks noGrp="1" noChangeArrowheads="1"/>
          </p:cNvSpPr>
          <p:nvPr>
            <p:ph idx="1"/>
          </p:nvPr>
        </p:nvSpPr>
        <p:spPr>
          <a:xfrm>
            <a:off x="1025236" y="1470393"/>
            <a:ext cx="9051892" cy="4525963"/>
          </a:xfrm>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Bir hizmetin veya bir sistem kısıtlamasının yüksek seviyeli soyut bir ifadesinden ayrıntılı bir matematiksel fonksiyonel spesifikasyona kadar değişebilir.</a:t>
            </a:r>
          </a:p>
          <a:p>
            <a:pPr algn="just">
              <a:buFont typeface="Arial" panose="020B0604020202020204" pitchFamily="34" charset="0"/>
              <a:buChar char="•"/>
            </a:pPr>
            <a:r>
              <a:rPr lang="tr-TR" dirty="0">
                <a:solidFill>
                  <a:srgbClr val="000000"/>
                </a:solidFill>
                <a:latin typeface="Times New Roman" panose="02020603050405020304" pitchFamily="18" charset="0"/>
              </a:rPr>
              <a:t>Gereksinimler ikili bir işleve hizmet edebileceğinden bu kaçınılmazdır</a:t>
            </a:r>
          </a:p>
          <a:p>
            <a:pPr marL="742950" lvl="1" indent="-285750" algn="just"/>
            <a:r>
              <a:rPr lang="tr-TR" dirty="0">
                <a:solidFill>
                  <a:srgbClr val="000000"/>
                </a:solidFill>
                <a:latin typeface="Times New Roman" panose="02020603050405020304" pitchFamily="18" charset="0"/>
              </a:rPr>
              <a:t>Bir sözleşme teklifinin temeli olabilir - bu nedenle yoruma açık olmalıdır;</a:t>
            </a:r>
          </a:p>
          <a:p>
            <a:pPr marL="742950" lvl="1" indent="-285750" algn="just"/>
            <a:r>
              <a:rPr lang="tr-TR" dirty="0">
                <a:solidFill>
                  <a:srgbClr val="000000"/>
                </a:solidFill>
                <a:latin typeface="Times New Roman" panose="02020603050405020304" pitchFamily="18" charset="0"/>
              </a:rPr>
              <a:t>Sözleşmenin kendisinin temeli olabilir - bu nedenle ayrıntılı olarak tanımlanmalıdır;</a:t>
            </a:r>
          </a:p>
          <a:p>
            <a:pPr marL="742950" lvl="1" indent="-285750" algn="just"/>
            <a:r>
              <a:rPr lang="tr-TR" dirty="0">
                <a:solidFill>
                  <a:srgbClr val="000000"/>
                </a:solidFill>
                <a:latin typeface="Times New Roman" panose="02020603050405020304" pitchFamily="18" charset="0"/>
              </a:rPr>
              <a:t>Bu ifadelerin her ikisi de gereksinimler olarak adlandırılabilir.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4</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67790922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b="1" dirty="0" err="1">
                <a:solidFill>
                  <a:srgbClr val="000000"/>
                </a:solidFill>
                <a:latin typeface="Times New Roman" panose="02020603050405020304" pitchFamily="18" charset="0"/>
              </a:rPr>
              <a:t>Bir</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Yapıya</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Tabi</a:t>
            </a:r>
            <a:r>
              <a:rPr lang="tr-TR" sz="3200" b="1" dirty="0">
                <a:solidFill>
                  <a:srgbClr val="000000"/>
                </a:solidFill>
                <a:latin typeface="Times New Roman" panose="02020603050405020304" pitchFamily="18" charset="0"/>
              </a:rPr>
              <a:t> Özellikler</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Gereksinim yazarının özgürlüğünün sınırlı olduğu ve gereksinimlerin standart bir şekilde yazıldığı, yazma gereksinimlerine bir yaklaşım.</a:t>
            </a:r>
          </a:p>
          <a:p>
            <a:pPr algn="just">
              <a:buFont typeface="Arial" panose="020B0604020202020204" pitchFamily="34" charset="0"/>
              <a:buChar char="•"/>
            </a:pPr>
            <a:r>
              <a:rPr lang="tr-TR" dirty="0">
                <a:solidFill>
                  <a:srgbClr val="000000"/>
                </a:solidFill>
                <a:latin typeface="Times New Roman" panose="02020603050405020304" pitchFamily="18" charset="0"/>
              </a:rPr>
              <a:t>Bu, gömülü kontrol sistemi gereksinimleri gibi bazı gereksinim türleri için iyi çalışır, ancak bazen iş sistemi gereksinimlerini yazmak için çok katıdır.</a:t>
            </a:r>
          </a:p>
        </p:txBody>
      </p:sp>
      <p:sp>
        <p:nvSpPr>
          <p:cNvPr id="4" name="Footer Placeholder 3"/>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40</a:t>
            </a:fld>
            <a:endParaRPr lang="en-US"/>
          </a:p>
        </p:txBody>
      </p:sp>
    </p:spTree>
    <p:extLst>
      <p:ext uri="{BB962C8B-B14F-4D97-AF65-F5344CB8AC3E}">
        <p14:creationId xmlns:p14="http://schemas.microsoft.com/office/powerpoint/2010/main" val="40839619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noFill/>
          <a:ln/>
        </p:spPr>
        <p:txBody>
          <a:bodyPr vert="horz" lIns="90487" tIns="44450" rIns="90487" bIns="44450" rtlCol="0" anchor="ctr">
            <a:normAutofit/>
          </a:bodyPr>
          <a:lstStyle/>
          <a:p>
            <a:pPr algn="l"/>
            <a:r>
              <a:rPr lang="tr-TR" sz="3200" b="1" dirty="0" smtClean="0">
                <a:solidFill>
                  <a:srgbClr val="000000"/>
                </a:solidFill>
                <a:latin typeface="Times New Roman" panose="02020603050405020304" pitchFamily="18" charset="0"/>
              </a:rPr>
              <a:t>Fonksiyonel gereksinimleri belirtmek için standart bir form kullanıldığında aşağıdaki bilgiler içermelidir: </a:t>
            </a:r>
            <a:endParaRPr lang="tr-TR" sz="3200" b="1" dirty="0">
              <a:solidFill>
                <a:srgbClr val="000000"/>
              </a:solidFill>
              <a:latin typeface="Times New Roman" panose="02020603050405020304" pitchFamily="18" charset="0"/>
            </a:endParaRPr>
          </a:p>
        </p:txBody>
      </p:sp>
      <p:sp>
        <p:nvSpPr>
          <p:cNvPr id="67587" name="Rectangle 3"/>
          <p:cNvSpPr>
            <a:spLocks noGrp="1" noChangeArrowheads="1"/>
          </p:cNvSpPr>
          <p:nvPr>
            <p:ph type="body" idx="1"/>
          </p:nvPr>
        </p:nvSpPr>
        <p:spPr>
          <a:noFill/>
          <a:ln/>
        </p:spPr>
        <p:txBody>
          <a:bodyPr vert="horz" lIns="90487" tIns="44450" rIns="90487" bIns="44450" rtlCol="0">
            <a:normAutofit/>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Fonksiyonun veya varlığın tanımı.</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Girişlerin tanımı ve nereden geldikleri.</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Çıktıların ve nereye gittiklerinin açıklaması.</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Hesaplama için gerekli bilgiler ve kullanılan diğer varlıklar hakkında bilgiler.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Yapılacak işlemin açıklaması.</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Ön ve son koşullar (uygunsa).</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Fonksiyonun yan etkileri (varsa).</a:t>
            </a:r>
          </a:p>
        </p:txBody>
      </p:sp>
    </p:spTree>
    <p:extLst>
      <p:ext uri="{BB962C8B-B14F-4D97-AF65-F5344CB8AC3E}">
        <p14:creationId xmlns:p14="http://schemas.microsoft.com/office/powerpoint/2010/main" val="428923678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 </a:t>
            </a:r>
            <a:r>
              <a:rPr lang="en-US" sz="3200" dirty="0">
                <a:solidFill>
                  <a:srgbClr val="000000"/>
                </a:solidFill>
                <a:latin typeface="Times New Roman" panose="02020603050405020304" pitchFamily="18" charset="0"/>
              </a:rPr>
              <a:t>İ</a:t>
            </a:r>
            <a:r>
              <a:rPr lang="tr-TR" sz="3200" b="1" dirty="0" err="1">
                <a:solidFill>
                  <a:srgbClr val="000000"/>
                </a:solidFill>
                <a:latin typeface="Times New Roman" panose="02020603050405020304" pitchFamily="18" charset="0"/>
              </a:rPr>
              <a:t>sülin</a:t>
            </a:r>
            <a:r>
              <a:rPr lang="tr-TR" sz="3200" b="1" dirty="0">
                <a:solidFill>
                  <a:srgbClr val="000000"/>
                </a:solidFill>
                <a:latin typeface="Times New Roman" panose="02020603050405020304" pitchFamily="18" charset="0"/>
              </a:rPr>
              <a:t> Pompası Gereksiniminin Yapılandırılmış Bir Özelliği</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42</a:t>
            </a:fld>
            <a:endParaRPr lang="en-US"/>
          </a:p>
        </p:txBody>
      </p:sp>
      <p:sp>
        <p:nvSpPr>
          <p:cNvPr id="5" name="Footer Placeholder 4"/>
          <p:cNvSpPr>
            <a:spLocks noGrp="1"/>
          </p:cNvSpPr>
          <p:nvPr>
            <p:ph type="ftr" sz="quarter" idx="11"/>
          </p:nvPr>
        </p:nvSpPr>
        <p:spPr>
          <a:xfrm>
            <a:off x="4648200" y="6538913"/>
            <a:ext cx="2895600" cy="365125"/>
          </a:xfrm>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pic>
        <p:nvPicPr>
          <p:cNvPr id="2" name="Resim 1"/>
          <p:cNvPicPr>
            <a:picLocks noChangeAspect="1"/>
          </p:cNvPicPr>
          <p:nvPr/>
        </p:nvPicPr>
        <p:blipFill>
          <a:blip r:embed="rId2"/>
          <a:stretch>
            <a:fillRect/>
          </a:stretch>
        </p:blipFill>
        <p:spPr>
          <a:xfrm>
            <a:off x="2082800" y="1556947"/>
            <a:ext cx="8453437" cy="4933145"/>
          </a:xfrm>
          <a:prstGeom prst="rect">
            <a:avLst/>
          </a:prstGeom>
        </p:spPr>
      </p:pic>
    </p:spTree>
    <p:extLst>
      <p:ext uri="{BB962C8B-B14F-4D97-AF65-F5344CB8AC3E}">
        <p14:creationId xmlns:p14="http://schemas.microsoft.com/office/powerpoint/2010/main" val="33104652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nsülin Pompası Gereksiniminin </a:t>
            </a:r>
            <a:r>
              <a:rPr lang="en-US" sz="3200" b="1" dirty="0" err="1">
                <a:solidFill>
                  <a:srgbClr val="000000"/>
                </a:solidFill>
                <a:latin typeface="Times New Roman" panose="02020603050405020304" pitchFamily="18" charset="0"/>
              </a:rPr>
              <a:t>Yapısal</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Şekilde</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Yazılmış</a:t>
            </a:r>
            <a:r>
              <a:rPr lang="tr-TR" sz="3200" b="1" dirty="0">
                <a:solidFill>
                  <a:srgbClr val="000000"/>
                </a:solidFill>
                <a:latin typeface="Times New Roman" panose="02020603050405020304" pitchFamily="18" charset="0"/>
              </a:rPr>
              <a:t> Bir Özelliği</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43</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pic>
        <p:nvPicPr>
          <p:cNvPr id="6" name="Resim 5"/>
          <p:cNvPicPr>
            <a:picLocks noChangeAspect="1"/>
          </p:cNvPicPr>
          <p:nvPr/>
        </p:nvPicPr>
        <p:blipFill>
          <a:blip r:embed="rId2"/>
          <a:stretch>
            <a:fillRect/>
          </a:stretch>
        </p:blipFill>
        <p:spPr>
          <a:xfrm>
            <a:off x="838200" y="2080931"/>
            <a:ext cx="10536237" cy="3705506"/>
          </a:xfrm>
          <a:prstGeom prst="rect">
            <a:avLst/>
          </a:prstGeom>
        </p:spPr>
      </p:pic>
    </p:spTree>
    <p:extLst>
      <p:ext uri="{BB962C8B-B14F-4D97-AF65-F5344CB8AC3E}">
        <p14:creationId xmlns:p14="http://schemas.microsoft.com/office/powerpoint/2010/main" val="976428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Tablo Özellikleri</a:t>
            </a:r>
          </a:p>
        </p:txBody>
      </p:sp>
      <p:sp>
        <p:nvSpPr>
          <p:cNvPr id="82947" name="Rectangle 3"/>
          <p:cNvSpPr>
            <a:spLocks noGrp="1" noChangeArrowheads="1"/>
          </p:cNvSpPr>
          <p:nvPr>
            <p:ph type="body"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Doğal dili desteklemek için kullanılır.</a:t>
            </a:r>
          </a:p>
          <a:p>
            <a:pPr algn="just">
              <a:buFont typeface="Arial" panose="020B0604020202020204" pitchFamily="34" charset="0"/>
              <a:buChar char="•"/>
            </a:pPr>
            <a:r>
              <a:rPr lang="tr-TR" dirty="0">
                <a:solidFill>
                  <a:srgbClr val="000000"/>
                </a:solidFill>
                <a:latin typeface="Times New Roman" panose="02020603050405020304" pitchFamily="18" charset="0"/>
              </a:rPr>
              <a:t>Bir dizi olası alternatif eylem planını tanımlamanız gerektiğinde özellikle yararlıdır.</a:t>
            </a:r>
          </a:p>
          <a:p>
            <a:pPr algn="just">
              <a:buFont typeface="Arial" panose="020B0604020202020204" pitchFamily="34" charset="0"/>
              <a:buChar char="•"/>
            </a:pPr>
            <a:r>
              <a:rPr lang="tr-TR" dirty="0">
                <a:solidFill>
                  <a:srgbClr val="000000"/>
                </a:solidFill>
                <a:latin typeface="Times New Roman" panose="02020603050405020304" pitchFamily="18" charset="0"/>
              </a:rPr>
              <a:t>Örneğin, insülin pompa sistemleri, hesaplamalarını kan şekeri seviyesinin değişim oranına dayandırır ve tablo özellikleri, farklı senaryolar için insülin ihtiyacının nasıl hesaplanacağını açıklar.</a:t>
            </a:r>
          </a:p>
        </p:txBody>
      </p:sp>
    </p:spTree>
    <p:extLst>
      <p:ext uri="{BB962C8B-B14F-4D97-AF65-F5344CB8AC3E}">
        <p14:creationId xmlns:p14="http://schemas.microsoft.com/office/powerpoint/2010/main" val="618351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Gereksinim </a:t>
            </a:r>
            <a:r>
              <a:rPr lang="tr-TR" sz="3200" dirty="0">
                <a:solidFill>
                  <a:srgbClr val="000000"/>
                </a:solidFill>
                <a:latin typeface="Times New Roman" panose="02020603050405020304" pitchFamily="18" charset="0"/>
              </a:rPr>
              <a:t>S</a:t>
            </a:r>
            <a:r>
              <a:rPr lang="tr-TR" sz="3200" b="1" dirty="0">
                <a:solidFill>
                  <a:srgbClr val="000000"/>
                </a:solidFill>
                <a:latin typeface="Times New Roman" panose="02020603050405020304" pitchFamily="18" charset="0"/>
              </a:rPr>
              <a:t>oyutlaması (Davis)</a:t>
            </a:r>
          </a:p>
        </p:txBody>
      </p:sp>
      <p:sp>
        <p:nvSpPr>
          <p:cNvPr id="6" name="Rectangle 5"/>
          <p:cNvSpPr/>
          <p:nvPr/>
        </p:nvSpPr>
        <p:spPr>
          <a:xfrm>
            <a:off x="1905000" y="1417638"/>
            <a:ext cx="8305800" cy="3888244"/>
          </a:xfrm>
          <a:prstGeom prst="rect">
            <a:avLst/>
          </a:prstGeom>
        </p:spPr>
        <p:txBody>
          <a:bodyPr wrap="square">
            <a:spAutoFit/>
          </a:bodyPr>
          <a:lstStyle/>
          <a:p>
            <a:pPr algn="just">
              <a:lnSpc>
                <a:spcPts val="3700"/>
              </a:lnSpc>
            </a:pPr>
            <a:r>
              <a:rPr lang="tr-TR" dirty="0">
                <a:solidFill>
                  <a:srgbClr val="000000"/>
                </a:solidFill>
                <a:latin typeface="Times New Roman" panose="02020603050405020304" pitchFamily="18" charset="0"/>
              </a:rPr>
              <a:t>“Bir şirket, büyük bir yazılım geliştirme projesi için bir sözleşmeye izin vermek istiyorsa, ihtiyaçlarını yeterince soyut bir şekilde tanımlamalı ve bir çözüm önceden tanımlanmamalıdır. İhtiyaçlar, birkaç yüklenicinin sözleşme için teklif verebilmesi, belki de müşteri kuruluşunun ihtiyaçlarını karşılamanın farklı yollarını sunabilmesi için yazılmalıdır. Bir sözleşme imzalandıktan sonra, yüklenici, müşterinin yazılımın ne yapacağını anlaması ve doğrulayabilmesi için müşteri için daha ayrıntılı bir sistem tanımı yazmalıdır. Bu belgelerin her ikisi de sistem için gereksinimler belgesi olarak adlandırılabilir.</a:t>
            </a:r>
            <a:r>
              <a:rPr lang="en-US" dirty="0">
                <a:solidFill>
                  <a:srgbClr val="000000"/>
                </a:solidFill>
                <a:latin typeface="Times New Roman" panose="02020603050405020304" pitchFamily="18" charset="0"/>
              </a:rPr>
              <a:t>”</a:t>
            </a:r>
            <a:endParaRPr lang="tr-TR" sz="3200" dirty="0">
              <a:latin typeface="Arial"/>
              <a:cs typeface="Arial"/>
            </a:endParaRPr>
          </a:p>
        </p:txBody>
      </p:sp>
      <p:sp>
        <p:nvSpPr>
          <p:cNvPr id="7" name="Slide Number Placeholder 6"/>
          <p:cNvSpPr>
            <a:spLocks noGrp="1"/>
          </p:cNvSpPr>
          <p:nvPr>
            <p:ph type="sldNum" sz="quarter" idx="12"/>
          </p:nvPr>
        </p:nvSpPr>
        <p:spPr/>
        <p:txBody>
          <a:bodyPr/>
          <a:lstStyle/>
          <a:p>
            <a:pPr>
              <a:defRPr/>
            </a:pPr>
            <a:fld id="{825F70CE-84E9-D04C-9B15-10C693AA0F2A}" type="slidenum">
              <a:rPr lang="en-US" smtClean="0"/>
              <a:pPr>
                <a:defRPr/>
              </a:pPr>
              <a:t>5</a:t>
            </a:fld>
            <a:endParaRPr lang="en-US" dirty="0"/>
          </a:p>
        </p:txBody>
      </p:sp>
      <p:sp>
        <p:nvSpPr>
          <p:cNvPr id="8" name="Footer Placeholder 7"/>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145525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57400" y="304800"/>
            <a:ext cx="8915400" cy="1104900"/>
          </a:xfrm>
          <a:noFill/>
          <a:ln/>
        </p:spPr>
        <p:txBody>
          <a:bodyPr vert="horz" lIns="90487" tIns="44450" rIns="90487" bIns="44450" rtlCol="0" anchor="ctr">
            <a:normAutofit/>
          </a:bodyPr>
          <a:lstStyle/>
          <a:p>
            <a:pPr algn="l"/>
            <a:r>
              <a:rPr lang="tr-TR" sz="3200" b="1" dirty="0">
                <a:solidFill>
                  <a:srgbClr val="000000"/>
                </a:solidFill>
                <a:latin typeface="Times New Roman" panose="02020603050405020304" pitchFamily="18" charset="0"/>
              </a:rPr>
              <a:t>İhtiyaç Türleri</a:t>
            </a:r>
          </a:p>
        </p:txBody>
      </p:sp>
      <p:sp>
        <p:nvSpPr>
          <p:cNvPr id="9219" name="Rectangle 3"/>
          <p:cNvSpPr>
            <a:spLocks noGrp="1" noChangeArrowheads="1"/>
          </p:cNvSpPr>
          <p:nvPr>
            <p:ph idx="1"/>
          </p:nvPr>
        </p:nvSpPr>
        <p:spPr>
          <a:noFill/>
          <a:ln/>
        </p:spPr>
        <p:txBody>
          <a:bodyPr vert="horz" lIns="90487" tIns="44450" rIns="90487" bIns="44450" rtlCol="0">
            <a:normAutofit/>
          </a:bodyPr>
          <a:lstStyle/>
          <a:p>
            <a:pPr algn="just">
              <a:buFont typeface="Arial" panose="020B0604020202020204" pitchFamily="34" charset="0"/>
              <a:buChar char="•"/>
            </a:pPr>
            <a:r>
              <a:rPr lang="tr-TR" dirty="0">
                <a:solidFill>
                  <a:srgbClr val="000000"/>
                </a:solidFill>
                <a:latin typeface="Times New Roman" panose="02020603050405020304" pitchFamily="18" charset="0"/>
              </a:rPr>
              <a:t>Kullanıcı gereksinimleri</a:t>
            </a:r>
          </a:p>
          <a:p>
            <a:pPr marL="742950" lvl="1" indent="-285750" algn="just"/>
            <a:r>
              <a:rPr lang="tr-TR" dirty="0">
                <a:solidFill>
                  <a:srgbClr val="000000"/>
                </a:solidFill>
                <a:latin typeface="Times New Roman" panose="02020603050405020304" pitchFamily="18" charset="0"/>
              </a:rPr>
              <a:t>Doğal dildeki ifadeler ve sistemin sağladığı hizmetlerin şemaları ve operasyonel kısıtlamaları. Müşteriler için yazılmıştır.</a:t>
            </a:r>
          </a:p>
          <a:p>
            <a:pPr algn="just">
              <a:buFont typeface="Arial" panose="020B0604020202020204" pitchFamily="34" charset="0"/>
              <a:buChar char="•"/>
            </a:pPr>
            <a:r>
              <a:rPr lang="tr-TR" dirty="0">
                <a:solidFill>
                  <a:srgbClr val="000000"/>
                </a:solidFill>
                <a:latin typeface="Times New Roman" panose="02020603050405020304" pitchFamily="18" charset="0"/>
              </a:rPr>
              <a:t>Sistem gereksinimleri</a:t>
            </a:r>
          </a:p>
          <a:p>
            <a:pPr marL="742950" lvl="1" indent="-285750" algn="just"/>
            <a:r>
              <a:rPr lang="tr-TR" dirty="0">
                <a:solidFill>
                  <a:srgbClr val="000000"/>
                </a:solidFill>
                <a:latin typeface="Times New Roman" panose="02020603050405020304" pitchFamily="18" charset="0"/>
              </a:rPr>
              <a:t>Sistemin işlevlerinin, hizmetlerinin ve operasyonel kısıtlamaların ayrıntılı açıklamalarını ortaya koyan yapılandırılmış bir belge. Neyin uygulanması gerektiğini tanımlar, bu nedenle müşteri ve yüklenici arasındaki bir sözleşmenin parçası olabilir.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6</a:t>
            </a:fld>
            <a:endParaRPr lang="en-US"/>
          </a:p>
        </p:txBody>
      </p:sp>
      <p:sp>
        <p:nvSpPr>
          <p:cNvPr id="5" name="Footer Placeholder 4"/>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310018165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7</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pic>
        <p:nvPicPr>
          <p:cNvPr id="7" name="Resim 6"/>
          <p:cNvPicPr>
            <a:picLocks noChangeAspect="1"/>
          </p:cNvPicPr>
          <p:nvPr/>
        </p:nvPicPr>
        <p:blipFill>
          <a:blip r:embed="rId2"/>
          <a:stretch>
            <a:fillRect/>
          </a:stretch>
        </p:blipFill>
        <p:spPr>
          <a:xfrm>
            <a:off x="2239552" y="332509"/>
            <a:ext cx="7712896" cy="5923562"/>
          </a:xfrm>
          <a:prstGeom prst="rect">
            <a:avLst/>
          </a:prstGeom>
        </p:spPr>
      </p:pic>
    </p:spTree>
    <p:extLst>
      <p:ext uri="{BB962C8B-B14F-4D97-AF65-F5344CB8AC3E}">
        <p14:creationId xmlns:p14="http://schemas.microsoft.com/office/powerpoint/2010/main" val="3581211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Farklı Gereksinim </a:t>
            </a:r>
            <a:r>
              <a:rPr lang="tr-TR" sz="3200" b="1" dirty="0" err="1">
                <a:solidFill>
                  <a:srgbClr val="000000"/>
                </a:solidFill>
                <a:latin typeface="Times New Roman" panose="02020603050405020304" pitchFamily="18" charset="0"/>
              </a:rPr>
              <a:t>Spesifikasyonlarının</a:t>
            </a:r>
            <a:r>
              <a:rPr lang="tr-TR" sz="3200" b="1" dirty="0">
                <a:solidFill>
                  <a:srgbClr val="000000"/>
                </a:solidFill>
                <a:latin typeface="Times New Roman" panose="02020603050405020304" pitchFamily="18" charset="0"/>
              </a:rPr>
              <a:t> Okuyucular</a:t>
            </a:r>
            <a:r>
              <a:rPr lang="en-US" sz="3200" b="1" dirty="0" err="1">
                <a:solidFill>
                  <a:srgbClr val="000000"/>
                </a:solidFill>
                <a:latin typeface="Times New Roman" panose="02020603050405020304" pitchFamily="18" charset="0"/>
              </a:rPr>
              <a:t>ı</a:t>
            </a:r>
            <a:endParaRPr lang="tr-TR" sz="3200" b="1" dirty="0">
              <a:solidFill>
                <a:srgbClr val="000000"/>
              </a:solidFill>
              <a:latin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8</a:t>
            </a:fld>
            <a:endParaRPr lang="en-US"/>
          </a:p>
        </p:txBody>
      </p:sp>
      <p:sp>
        <p:nvSpPr>
          <p:cNvPr id="6" name="Footer Placeholder 5"/>
          <p:cNvSpPr>
            <a:spLocks noGrp="1"/>
          </p:cNvSpPr>
          <p:nvPr>
            <p:ph type="ftr" sz="quarter" idx="11"/>
          </p:nvPr>
        </p:nvSpPr>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pic>
        <p:nvPicPr>
          <p:cNvPr id="3" name="Resim 2"/>
          <p:cNvPicPr>
            <a:picLocks noChangeAspect="1"/>
          </p:cNvPicPr>
          <p:nvPr/>
        </p:nvPicPr>
        <p:blipFill>
          <a:blip r:embed="rId2"/>
          <a:stretch>
            <a:fillRect/>
          </a:stretch>
        </p:blipFill>
        <p:spPr>
          <a:xfrm>
            <a:off x="2583543" y="1690688"/>
            <a:ext cx="7256008" cy="4436440"/>
          </a:xfrm>
          <a:prstGeom prst="rect">
            <a:avLst/>
          </a:prstGeom>
        </p:spPr>
      </p:pic>
    </p:spTree>
    <p:extLst>
      <p:ext uri="{BB962C8B-B14F-4D97-AF65-F5344CB8AC3E}">
        <p14:creationId xmlns:p14="http://schemas.microsoft.com/office/powerpoint/2010/main" val="2362342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05000" y="266700"/>
            <a:ext cx="7503368" cy="1104900"/>
          </a:xfrm>
        </p:spPr>
        <p:txBody>
          <a:bodyPr/>
          <a:lstStyle/>
          <a:p>
            <a:r>
              <a:rPr lang="tr-TR" sz="3200" b="1" dirty="0" smtClean="0">
                <a:solidFill>
                  <a:srgbClr val="000000"/>
                </a:solidFill>
                <a:latin typeface="Times New Roman" panose="02020603050405020304" pitchFamily="18" charset="0"/>
              </a:rPr>
              <a:t>Fonksiyonel </a:t>
            </a:r>
            <a:r>
              <a:rPr lang="tr-TR" sz="3200" b="1" dirty="0">
                <a:solidFill>
                  <a:srgbClr val="000000"/>
                </a:solidFill>
                <a:latin typeface="Times New Roman" panose="02020603050405020304" pitchFamily="18" charset="0"/>
              </a:rPr>
              <a:t>Ve </a:t>
            </a:r>
            <a:r>
              <a:rPr lang="tr-TR" sz="3200" b="1" dirty="0" smtClean="0">
                <a:solidFill>
                  <a:srgbClr val="000000"/>
                </a:solidFill>
                <a:latin typeface="Times New Roman" panose="02020603050405020304" pitchFamily="18" charset="0"/>
              </a:rPr>
              <a:t>Fonksiyonel </a:t>
            </a:r>
            <a:r>
              <a:rPr lang="tr-TR" sz="3200" b="1" dirty="0">
                <a:solidFill>
                  <a:srgbClr val="000000"/>
                </a:solidFill>
                <a:latin typeface="Times New Roman" panose="02020603050405020304" pitchFamily="18" charset="0"/>
              </a:rPr>
              <a:t>Olmayan Gereksinimler</a:t>
            </a:r>
          </a:p>
        </p:txBody>
      </p:sp>
      <p:sp>
        <p:nvSpPr>
          <p:cNvPr id="34819" name="Rectangle 3"/>
          <p:cNvSpPr>
            <a:spLocks noGrp="1" noChangeArrowheads="1"/>
          </p:cNvSpPr>
          <p:nvPr>
            <p:ph idx="1"/>
          </p:nvPr>
        </p:nvSpPr>
        <p:spPr>
          <a:xfrm>
            <a:off x="1905000" y="1574801"/>
            <a:ext cx="8229600" cy="4525963"/>
          </a:xfrm>
        </p:spPr>
        <p:txBody>
          <a:bodyPr>
            <a:normAutofit fontScale="92500" lnSpcReduction="10000"/>
          </a:bodyPr>
          <a:lstStyle/>
          <a:p>
            <a:pPr algn="just"/>
            <a:r>
              <a:rPr lang="tr-TR" b="0" i="0" noProof="0" dirty="0" smtClean="0">
                <a:solidFill>
                  <a:srgbClr val="000000"/>
                </a:solidFill>
                <a:effectLst/>
                <a:latin typeface="Times New Roman" panose="02020603050405020304" pitchFamily="18" charset="0"/>
              </a:rPr>
              <a:t>Fonksiyonel </a:t>
            </a:r>
            <a:r>
              <a:rPr lang="tr-TR" b="0" i="0" noProof="0" dirty="0">
                <a:solidFill>
                  <a:srgbClr val="000000"/>
                </a:solidFill>
                <a:effectLst/>
                <a:latin typeface="Times New Roman" panose="02020603050405020304" pitchFamily="18" charset="0"/>
              </a:rPr>
              <a:t>gereksinimler</a:t>
            </a:r>
          </a:p>
          <a:p>
            <a:pPr marL="742950" lvl="1" indent="-285750" algn="just"/>
            <a:r>
              <a:rPr lang="tr-TR" b="0" i="0" noProof="0" dirty="0">
                <a:solidFill>
                  <a:srgbClr val="000000"/>
                </a:solidFill>
                <a:effectLst/>
                <a:latin typeface="Times New Roman" panose="02020603050405020304" pitchFamily="18" charset="0"/>
              </a:rPr>
              <a:t>Sistemin sunması gereken hizmetlerin beyanları, sistemin belirli girdilere nasıl tepki vermesi gerektiği ve sistemin belirli durumlarda nasıl davranması gerektiği.</a:t>
            </a:r>
          </a:p>
          <a:p>
            <a:pPr marL="742950" lvl="1" indent="-285750" algn="just"/>
            <a:r>
              <a:rPr lang="tr-TR" b="0" i="0" noProof="0" dirty="0">
                <a:solidFill>
                  <a:srgbClr val="000000"/>
                </a:solidFill>
                <a:effectLst/>
                <a:latin typeface="Times New Roman" panose="02020603050405020304" pitchFamily="18" charset="0"/>
              </a:rPr>
              <a:t>Sistemin ne yapmaması gerektiğini </a:t>
            </a:r>
            <a:r>
              <a:rPr lang="en-US" b="0" i="0" noProof="0" dirty="0" smtClean="0">
                <a:solidFill>
                  <a:srgbClr val="000000"/>
                </a:solidFill>
                <a:effectLst/>
                <a:latin typeface="Times New Roman" panose="02020603050405020304" pitchFamily="18" charset="0"/>
              </a:rPr>
              <a:t>de </a:t>
            </a:r>
            <a:r>
              <a:rPr lang="tr-TR" b="0" i="0" noProof="0" dirty="0" smtClean="0">
                <a:solidFill>
                  <a:srgbClr val="000000"/>
                </a:solidFill>
                <a:effectLst/>
                <a:latin typeface="Times New Roman" panose="02020603050405020304" pitchFamily="18" charset="0"/>
              </a:rPr>
              <a:t>belirtebilir</a:t>
            </a:r>
            <a:r>
              <a:rPr lang="tr-TR" b="0" i="0" noProof="0" dirty="0">
                <a:solidFill>
                  <a:srgbClr val="000000"/>
                </a:solidFill>
                <a:effectLst/>
                <a:latin typeface="Times New Roman" panose="02020603050405020304" pitchFamily="18" charset="0"/>
              </a:rPr>
              <a:t>.</a:t>
            </a:r>
          </a:p>
          <a:p>
            <a:pPr algn="just"/>
            <a:r>
              <a:rPr lang="tr-TR" b="0" i="0" noProof="0" dirty="0" smtClean="0">
                <a:solidFill>
                  <a:srgbClr val="000000"/>
                </a:solidFill>
                <a:effectLst/>
                <a:latin typeface="Times New Roman" panose="02020603050405020304" pitchFamily="18" charset="0"/>
              </a:rPr>
              <a:t>Fonksiyonel </a:t>
            </a:r>
            <a:r>
              <a:rPr lang="tr-TR" b="0" i="0" noProof="0" dirty="0">
                <a:solidFill>
                  <a:srgbClr val="000000"/>
                </a:solidFill>
                <a:effectLst/>
                <a:latin typeface="Times New Roman" panose="02020603050405020304" pitchFamily="18" charset="0"/>
              </a:rPr>
              <a:t>olmayan gereksinimler</a:t>
            </a:r>
          </a:p>
          <a:p>
            <a:pPr marL="742950" lvl="1" indent="-285750" algn="just"/>
            <a:r>
              <a:rPr lang="tr-TR" b="0" i="0" noProof="0" dirty="0">
                <a:solidFill>
                  <a:srgbClr val="000000"/>
                </a:solidFill>
                <a:effectLst/>
                <a:latin typeface="Times New Roman" panose="02020603050405020304" pitchFamily="18" charset="0"/>
              </a:rPr>
              <a:t>Zamanlama kısıtlamaları, geliştirme sürecindeki kısıtlamalar, </a:t>
            </a:r>
            <a:r>
              <a:rPr lang="tr-TR" b="0" i="0" noProof="0" dirty="0" smtClean="0">
                <a:solidFill>
                  <a:srgbClr val="000000"/>
                </a:solidFill>
                <a:effectLst/>
                <a:latin typeface="Times New Roman" panose="02020603050405020304" pitchFamily="18" charset="0"/>
              </a:rPr>
              <a:t>standartlar</a:t>
            </a:r>
            <a:r>
              <a:rPr lang="en-US" b="0" i="0" noProof="0" dirty="0" smtClean="0">
                <a:solidFill>
                  <a:srgbClr val="000000"/>
                </a:solidFill>
                <a:effectLst/>
                <a:latin typeface="Times New Roman" panose="02020603050405020304" pitchFamily="18" charset="0"/>
              </a:rPr>
              <a:t>,</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vb. </a:t>
            </a:r>
            <a:r>
              <a:rPr lang="en-US" b="0" i="0" noProof="0" dirty="0" smtClean="0">
                <a:solidFill>
                  <a:srgbClr val="000000"/>
                </a:solidFill>
                <a:effectLst/>
                <a:latin typeface="Times New Roman" panose="02020603050405020304" pitchFamily="18" charset="0"/>
              </a:rPr>
              <a:t>g</a:t>
            </a:r>
            <a:r>
              <a:rPr lang="tr-TR" b="0" i="0" noProof="0" dirty="0" err="1" smtClean="0">
                <a:solidFill>
                  <a:srgbClr val="000000"/>
                </a:solidFill>
                <a:effectLst/>
                <a:latin typeface="Times New Roman" panose="02020603050405020304" pitchFamily="18" charset="0"/>
              </a:rPr>
              <a:t>ibi</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sistem tarafından sunulan hizmetler veya işlevler üzerindeki kısıtlamalar.</a:t>
            </a:r>
          </a:p>
          <a:p>
            <a:pPr marL="742950" lvl="1" indent="-285750" algn="just"/>
            <a:r>
              <a:rPr lang="tr-TR" b="0" i="0" noProof="0" dirty="0">
                <a:solidFill>
                  <a:srgbClr val="000000"/>
                </a:solidFill>
                <a:effectLst/>
                <a:latin typeface="Times New Roman" panose="02020603050405020304" pitchFamily="18" charset="0"/>
              </a:rPr>
              <a:t>Genellikle tek tek özellikler veya hizmetler yerine bir bütün olarak sisteme uygulanır.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Etki alanı gereksinimleri</a:t>
            </a:r>
          </a:p>
          <a:p>
            <a:pPr marL="742950" lvl="1" indent="-285750" algn="just"/>
            <a:r>
              <a:rPr lang="tr-TR" b="0" i="0" noProof="0" dirty="0">
                <a:solidFill>
                  <a:srgbClr val="000000"/>
                </a:solidFill>
                <a:effectLst/>
                <a:latin typeface="Times New Roman" panose="02020603050405020304" pitchFamily="18" charset="0"/>
              </a:rPr>
              <a:t>Operasyon alanından sistemdeki kısıtlamalar</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9</a:t>
            </a:fld>
            <a:endParaRPr lang="en-US"/>
          </a:p>
        </p:txBody>
      </p:sp>
      <p:sp>
        <p:nvSpPr>
          <p:cNvPr id="5" name="Footer Placeholder 4"/>
          <p:cNvSpPr>
            <a:spLocks noGrp="1"/>
          </p:cNvSpPr>
          <p:nvPr>
            <p:ph type="ftr" sz="quarter" idx="11"/>
          </p:nvPr>
        </p:nvSpPr>
        <p:spPr>
          <a:xfrm>
            <a:off x="7469945" y="6408738"/>
            <a:ext cx="2895600" cy="365125"/>
          </a:xfrm>
        </p:spPr>
        <p:txBody>
          <a:bodyPr/>
          <a:lstStyle/>
          <a:p>
            <a:pPr>
              <a:defRPr/>
            </a:pPr>
            <a:r>
              <a:rPr lang="en-US" dirty="0" err="1"/>
              <a:t>Ders</a:t>
            </a:r>
            <a:r>
              <a:rPr lang="en-US" dirty="0"/>
              <a:t> 4 - </a:t>
            </a:r>
            <a:r>
              <a:rPr lang="en-US" dirty="0" err="1"/>
              <a:t>Gereksinim</a:t>
            </a:r>
            <a:r>
              <a:rPr lang="en-US" dirty="0"/>
              <a:t> </a:t>
            </a:r>
            <a:r>
              <a:rPr lang="en-US" dirty="0" err="1"/>
              <a:t>Mühendisliği</a:t>
            </a:r>
            <a:endParaRPr lang="en-US" dirty="0"/>
          </a:p>
        </p:txBody>
      </p:sp>
    </p:spTree>
    <p:extLst>
      <p:ext uri="{BB962C8B-B14F-4D97-AF65-F5344CB8AC3E}">
        <p14:creationId xmlns:p14="http://schemas.microsoft.com/office/powerpoint/2010/main" val="274301983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1930</Words>
  <Application>Microsoft Office PowerPoint</Application>
  <PresentationFormat>Geniş ekran</PresentationFormat>
  <Paragraphs>287</Paragraphs>
  <Slides>44</Slides>
  <Notes>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44</vt:i4>
      </vt:variant>
    </vt:vector>
  </HeadingPairs>
  <TitlesOfParts>
    <vt:vector size="49" baseType="lpstr">
      <vt:lpstr>Arial</vt:lpstr>
      <vt:lpstr>Calibri</vt:lpstr>
      <vt:lpstr>Calibri Light</vt:lpstr>
      <vt:lpstr>Times New Roman</vt:lpstr>
      <vt:lpstr>Office Teması</vt:lpstr>
      <vt:lpstr>Gereksinim Mühendisliği-1</vt:lpstr>
      <vt:lpstr>İşlenecek Konular</vt:lpstr>
      <vt:lpstr>Gereksinim Mühendisliği</vt:lpstr>
      <vt:lpstr>Gereklilik Nedir?</vt:lpstr>
      <vt:lpstr>Gereksinim Soyutlaması (Davis)</vt:lpstr>
      <vt:lpstr>İhtiyaç Türleri</vt:lpstr>
      <vt:lpstr>PowerPoint Sunusu</vt:lpstr>
      <vt:lpstr>Farklı Gereksinim Spesifikasyonlarının Okuyucuları</vt:lpstr>
      <vt:lpstr>Fonksiyonel Ve Fonksiyonel Olmayan Gereksinimler</vt:lpstr>
      <vt:lpstr>Fonksiyonel Gereksinimler</vt:lpstr>
      <vt:lpstr>Akıl Sağlığı Hasta Yönetim Sistemi  (AS-HYS) İçin Fonksiyonel Gereksinimler</vt:lpstr>
      <vt:lpstr>Gereksinimler Tutarsızlığı</vt:lpstr>
      <vt:lpstr>Gereksinimlerin Eksiksizliği Ve Tutarlılığı</vt:lpstr>
      <vt:lpstr>Fonksiyonel Olmayan Gereksinimler</vt:lpstr>
      <vt:lpstr>Fonksiyonel Olmayan Gereksinim Türleri</vt:lpstr>
      <vt:lpstr>Fonksiyonel Olmayan Gereksinimlerin Uygulanması</vt:lpstr>
      <vt:lpstr>Fonksiyonel Olmayan Sınıflandırmalar</vt:lpstr>
      <vt:lpstr>ZihinSaS’daki Fonksiyonel Olmayan Gereksinimlere Örnekler</vt:lpstr>
      <vt:lpstr>Hedefler Ve Gereksinimler</vt:lpstr>
      <vt:lpstr>Kullanılabilirlik Gereksinimleri</vt:lpstr>
      <vt:lpstr>Fonksiyonel Olmayan Gereksinimleri Belirtmek İçin Metrikler</vt:lpstr>
      <vt:lpstr>Etki Alanı Gereksinimleri</vt:lpstr>
      <vt:lpstr>Tren Koruma Sistemi</vt:lpstr>
      <vt:lpstr>Etki Alanı Gereksinimleri Sorunları</vt:lpstr>
      <vt:lpstr>Bölüm 1’in Anahtar Noktaları</vt:lpstr>
      <vt:lpstr>Ders 4 - Gereksinim Mühendisliği</vt:lpstr>
      <vt:lpstr>Yazılım Gereksinimleri Belgesi</vt:lpstr>
      <vt:lpstr>Çevik Yöntemler Ve Gereksinimler</vt:lpstr>
      <vt:lpstr>Gereksinimler Belgesinin Kullanıcıları</vt:lpstr>
      <vt:lpstr>Gereksinimler Belge Değişkenliği</vt:lpstr>
      <vt:lpstr>Gereksinimler Belgesinin Yapısı</vt:lpstr>
      <vt:lpstr>Gereksinimler Belgesinin Yapısı</vt:lpstr>
      <vt:lpstr>Gereksinim Özellikleri</vt:lpstr>
      <vt:lpstr>Sistem Gereksinimleri Belirtimi Yazmanın Yolları</vt:lpstr>
      <vt:lpstr>Gereksinimler Ve Tasarım</vt:lpstr>
      <vt:lpstr>Doğal Dil Özelliği</vt:lpstr>
      <vt:lpstr>Yazım Gereksinimleri İçin Yönergeler</vt:lpstr>
      <vt:lpstr>Doğal Dille İlgili Sorunlar</vt:lpstr>
      <vt:lpstr>İnsülin Pompası Yazılım Sistemi İçin Örnek Gereksinimler</vt:lpstr>
      <vt:lpstr>Bir Yapıya Tabi Özellikler</vt:lpstr>
      <vt:lpstr>Fonksiyonel gereksinimleri belirtmek için standart bir form kullanıldığında aşağıdaki bilgiler içermelidir: </vt:lpstr>
      <vt:lpstr>Bir İsülin Pompası Gereksiniminin Yapılandırılmış Bir Özelliği</vt:lpstr>
      <vt:lpstr>Bir İnsülin Pompası Gereksiniminin Yapısal Şekilde Yazılmış Bir Özelliği</vt:lpstr>
      <vt:lpstr>Tablo Özellikleri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Gereksinim Mühendisliği</dc:title>
  <dc:creator>Feyza-PC</dc:creator>
  <cp:lastModifiedBy>Feyza-PC</cp:lastModifiedBy>
  <cp:revision>21</cp:revision>
  <dcterms:created xsi:type="dcterms:W3CDTF">2023-03-30T17:11:40Z</dcterms:created>
  <dcterms:modified xsi:type="dcterms:W3CDTF">2023-04-07T11:53:14Z</dcterms:modified>
</cp:coreProperties>
</file>